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Lst>
  <p:notesMasterIdLst>
    <p:notesMasterId r:id="rId41"/>
  </p:notesMasterIdLst>
  <p:sldIdLst>
    <p:sldId id="256" r:id="rId6"/>
    <p:sldId id="532" r:id="rId7"/>
    <p:sldId id="529" r:id="rId8"/>
    <p:sldId id="539" r:id="rId9"/>
    <p:sldId id="551" r:id="rId10"/>
    <p:sldId id="552" r:id="rId11"/>
    <p:sldId id="531" r:id="rId12"/>
    <p:sldId id="541" r:id="rId13"/>
    <p:sldId id="563" r:id="rId14"/>
    <p:sldId id="557" r:id="rId15"/>
    <p:sldId id="577" r:id="rId16"/>
    <p:sldId id="564" r:id="rId17"/>
    <p:sldId id="562" r:id="rId18"/>
    <p:sldId id="578" r:id="rId19"/>
    <p:sldId id="579" r:id="rId20"/>
    <p:sldId id="580" r:id="rId21"/>
    <p:sldId id="581" r:id="rId22"/>
    <p:sldId id="582" r:id="rId23"/>
    <p:sldId id="583" r:id="rId24"/>
    <p:sldId id="584" r:id="rId25"/>
    <p:sldId id="586" r:id="rId26"/>
    <p:sldId id="587" r:id="rId27"/>
    <p:sldId id="588" r:id="rId28"/>
    <p:sldId id="589" r:id="rId29"/>
    <p:sldId id="590" r:id="rId30"/>
    <p:sldId id="592" r:id="rId31"/>
    <p:sldId id="593" r:id="rId32"/>
    <p:sldId id="594" r:id="rId33"/>
    <p:sldId id="600" r:id="rId34"/>
    <p:sldId id="601" r:id="rId35"/>
    <p:sldId id="604" r:id="rId36"/>
    <p:sldId id="597" r:id="rId37"/>
    <p:sldId id="599" r:id="rId38"/>
    <p:sldId id="610" r:id="rId39"/>
    <p:sldId id="550" r:id="rId40"/>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746"/>
    <a:srgbClr val="28DBEF"/>
    <a:srgbClr val="2CC6DB"/>
    <a:srgbClr val="0B2F4E"/>
    <a:srgbClr val="04122B"/>
    <a:srgbClr val="0A28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4928E-D8BF-4557-B332-CB2269049267}" v="4" dt="2022-03-23T10:41:45.457"/>
    <p1510:client id="{1B549F86-A4A1-4B11-8E13-D33BA464C675}" v="1" dt="2022-03-24T08:34:39.028"/>
    <p1510:client id="{1C85980D-57DF-4F49-88B7-96FC07298DB5}" v="103" dt="2022-03-23T15:19:49.503"/>
    <p1510:client id="{4E2E6EBF-09BE-48AD-9249-4270AD31ED5B}" v="5" dt="2022-03-23T10:49:33.690"/>
    <p1510:client id="{620F98F8-F9D9-48FE-AD17-1053C10295E4}" v="1" dt="2022-11-10T19:15:31.382"/>
    <p1510:client id="{AEEBD5DE-222D-43DE-8E07-6D132A3789D2}" v="9" dt="2022-03-22T12:50:22.142"/>
    <p1510:client id="{B881E813-973F-4D1A-B0CF-BAD7DFCF8D50}" v="102" dt="2022-03-23T14:34:02.101"/>
    <p1510:client id="{DA9F8F81-B5A6-A94F-B44F-968342E5BCC2}" v="872" dt="2022-03-23T10:59:17.848"/>
    <p1510:client id="{DC37CB95-C745-4D0B-AF9F-AD4CE1C2E09D}" v="10" dt="2022-03-23T10:54:58.580"/>
    <p1510:client id="{E4D638E0-9036-1842-8F77-91D36C68777B}" v="149" dt="2022-03-23T09:44:44.722"/>
    <p1510:client id="{ECC2B67C-1EE6-46B0-8122-7E38F26954B1}" v="1" dt="2022-03-24T09:07:39.157"/>
    <p1510:client id="{F481A9F5-5F75-4DB6-89D4-32CC5B052507}" v="204" dt="2022-03-23T15:04:12.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46000000000001E-2"/>
          <c:y val="8.76445E-2"/>
          <c:w val="0.98055400000000004"/>
          <c:h val="0.86055000000000004"/>
        </c:manualLayout>
      </c:layout>
      <c:areaChart>
        <c:grouping val="standard"/>
        <c:varyColors val="0"/>
        <c:ser>
          <c:idx val="1"/>
          <c:order val="0"/>
          <c:tx>
            <c:strRef>
              <c:f>Sheet1!$A$3</c:f>
            </c:strRef>
          </c:tx>
          <c:spPr>
            <a:solidFill>
              <a:schemeClr val="accent3"/>
            </a:solidFill>
            <a:ln w="76200" cap="flat">
              <a:noFill/>
              <a:miter lim="400000"/>
            </a:ln>
            <a:effectLst/>
          </c:spPr>
          <c:cat>
            <c:strRef>
              <c:f>Sheet1!$B$1:$C$1</c:f>
              <c:strCache>
                <c:ptCount val="2"/>
                <c:pt idx="0">
                  <c:v>April</c:v>
                </c:pt>
                <c:pt idx="1">
                  <c:v>Mai</c:v>
                </c:pt>
              </c:strCache>
            </c:strRef>
          </c:cat>
          <c:val>
            <c:numRef>
              <c:f>Sheet1!$B$3:$C$3</c:f>
            </c:numRef>
          </c:val>
          <c:extLst>
            <c:ext xmlns:c16="http://schemas.microsoft.com/office/drawing/2014/chart" uri="{C3380CC4-5D6E-409C-BE32-E72D297353CC}">
              <c16:uniqueId val="{00000000-1A11-B044-A4EA-53C5BF42DADD}"/>
            </c:ext>
          </c:extLst>
        </c:ser>
        <c:ser>
          <c:idx val="0"/>
          <c:order val="1"/>
          <c:tx>
            <c:strRef>
              <c:f>Sheet1!$A$2</c:f>
              <c:strCache>
                <c:ptCount val="1"/>
                <c:pt idx="0">
                  <c:v>Region 1</c:v>
                </c:pt>
              </c:strCache>
            </c:strRef>
          </c:tx>
          <c:spPr>
            <a:gradFill flip="none" rotWithShape="1">
              <a:gsLst>
                <a:gs pos="0">
                  <a:srgbClr val="28DBEF">
                    <a:alpha val="18813"/>
                  </a:srgbClr>
                </a:gs>
                <a:gs pos="100000">
                  <a:srgbClr val="04122B">
                    <a:alpha val="0"/>
                  </a:srgbClr>
                </a:gs>
              </a:gsLst>
              <a:lin ang="5400000" scaled="0"/>
            </a:gradFill>
            <a:ln w="12700" cap="flat">
              <a:solidFill>
                <a:srgbClr val="28DBEF"/>
              </a:solidFill>
              <a:prstDash val="solid"/>
              <a:miter lim="400000"/>
            </a:ln>
            <a:effectLst/>
          </c:spPr>
          <c:cat>
            <c:strRef>
              <c:f>Sheet1!$B$1:$C$1</c:f>
              <c:strCache>
                <c:ptCount val="2"/>
                <c:pt idx="0">
                  <c:v>April</c:v>
                </c:pt>
                <c:pt idx="1">
                  <c:v>Mai</c:v>
                </c:pt>
              </c:strCache>
            </c:strRef>
          </c:cat>
          <c:val>
            <c:numRef>
              <c:f>Sheet1!$B$2:$C$2</c:f>
              <c:numCache>
                <c:formatCode>General</c:formatCode>
                <c:ptCount val="2"/>
                <c:pt idx="0">
                  <c:v>0</c:v>
                </c:pt>
                <c:pt idx="1">
                  <c:v>2</c:v>
                </c:pt>
              </c:numCache>
            </c:numRef>
          </c:val>
          <c:extLst>
            <c:ext xmlns:c16="http://schemas.microsoft.com/office/drawing/2014/chart" uri="{C3380CC4-5D6E-409C-BE32-E72D297353CC}">
              <c16:uniqueId val="{00000001-1A11-B044-A4EA-53C5BF42DADD}"/>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none"/>
        <c:spPr>
          <a:ln w="12700" cap="flat">
            <a:noFill/>
            <a:miter lim="400000"/>
          </a:ln>
        </c:spPr>
        <c:txPr>
          <a:bodyPr rot="0"/>
          <a:lstStyle/>
          <a:p>
            <a:pPr>
              <a:defRPr sz="3200" b="0" i="0" u="none" strike="noStrike">
                <a:solidFill>
                  <a:srgbClr val="000000"/>
                </a:solidFill>
                <a:latin typeface="Helvetica Neue"/>
              </a:defRPr>
            </a:pPr>
            <a:endParaRPr lang="en-DE"/>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one"/>
        <c:spPr>
          <a:ln w="12700" cap="flat">
            <a:noFill/>
            <a:miter lim="400000"/>
          </a:ln>
        </c:spPr>
        <c:txPr>
          <a:bodyPr rot="0"/>
          <a:lstStyle/>
          <a:p>
            <a:pPr>
              <a:defRPr sz="3200" b="0" i="0" u="none" strike="noStrike">
                <a:solidFill>
                  <a:srgbClr val="000000"/>
                </a:solidFill>
                <a:latin typeface="Helvetica Neue"/>
              </a:defRPr>
            </a:pPr>
            <a:endParaRPr lang="en-DE"/>
          </a:p>
        </c:txPr>
        <c:crossAx val="2094734552"/>
        <c:crosses val="autoZero"/>
        <c:crossBetween val="midCat"/>
        <c:majorUnit val="0.5"/>
        <c:minorUnit val="0.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46000000000001E-2"/>
          <c:y val="8.76445E-2"/>
          <c:w val="0.98055400000000004"/>
          <c:h val="0.86055000000000004"/>
        </c:manualLayout>
      </c:layout>
      <c:areaChart>
        <c:grouping val="standard"/>
        <c:varyColors val="0"/>
        <c:ser>
          <c:idx val="1"/>
          <c:order val="0"/>
          <c:tx>
            <c:strRef>
              <c:f>Sheet1!$A$3</c:f>
            </c:strRef>
          </c:tx>
          <c:spPr>
            <a:solidFill>
              <a:schemeClr val="accent3"/>
            </a:solidFill>
            <a:ln w="76200" cap="flat">
              <a:noFill/>
              <a:miter lim="400000"/>
            </a:ln>
            <a:effectLst/>
          </c:spPr>
          <c:cat>
            <c:strRef>
              <c:f>Sheet1!$B$1:$C$1</c:f>
              <c:strCache>
                <c:ptCount val="2"/>
                <c:pt idx="0">
                  <c:v>April</c:v>
                </c:pt>
                <c:pt idx="1">
                  <c:v>Mai</c:v>
                </c:pt>
              </c:strCache>
            </c:strRef>
          </c:cat>
          <c:val>
            <c:numRef>
              <c:f>Sheet1!$B$3:$C$3</c:f>
            </c:numRef>
          </c:val>
          <c:extLst>
            <c:ext xmlns:c16="http://schemas.microsoft.com/office/drawing/2014/chart" uri="{C3380CC4-5D6E-409C-BE32-E72D297353CC}">
              <c16:uniqueId val="{00000000-1E0D-4B49-9CAF-B260CDE643CA}"/>
            </c:ext>
          </c:extLst>
        </c:ser>
        <c:ser>
          <c:idx val="0"/>
          <c:order val="1"/>
          <c:tx>
            <c:strRef>
              <c:f>Sheet1!$A$2</c:f>
              <c:strCache>
                <c:ptCount val="1"/>
                <c:pt idx="0">
                  <c:v>Region 1</c:v>
                </c:pt>
              </c:strCache>
            </c:strRef>
          </c:tx>
          <c:spPr>
            <a:gradFill flip="none" rotWithShape="1">
              <a:gsLst>
                <a:gs pos="0">
                  <a:srgbClr val="28DBEF">
                    <a:alpha val="18813"/>
                  </a:srgbClr>
                </a:gs>
                <a:gs pos="100000">
                  <a:srgbClr val="04122B">
                    <a:alpha val="0"/>
                  </a:srgbClr>
                </a:gs>
              </a:gsLst>
              <a:lin ang="5400000" scaled="0"/>
            </a:gradFill>
            <a:ln w="12700" cap="flat">
              <a:solidFill>
                <a:srgbClr val="28DBEF"/>
              </a:solidFill>
              <a:prstDash val="solid"/>
              <a:miter lim="400000"/>
            </a:ln>
            <a:effectLst/>
          </c:spPr>
          <c:cat>
            <c:strRef>
              <c:f>Sheet1!$B$1:$C$1</c:f>
              <c:strCache>
                <c:ptCount val="2"/>
                <c:pt idx="0">
                  <c:v>April</c:v>
                </c:pt>
                <c:pt idx="1">
                  <c:v>Mai</c:v>
                </c:pt>
              </c:strCache>
            </c:strRef>
          </c:cat>
          <c:val>
            <c:numRef>
              <c:f>Sheet1!$B$2:$C$2</c:f>
              <c:numCache>
                <c:formatCode>General</c:formatCode>
                <c:ptCount val="2"/>
                <c:pt idx="0">
                  <c:v>0</c:v>
                </c:pt>
                <c:pt idx="1">
                  <c:v>2</c:v>
                </c:pt>
              </c:numCache>
            </c:numRef>
          </c:val>
          <c:extLst>
            <c:ext xmlns:c16="http://schemas.microsoft.com/office/drawing/2014/chart" uri="{C3380CC4-5D6E-409C-BE32-E72D297353CC}">
              <c16:uniqueId val="{00000001-1E0D-4B49-9CAF-B260CDE643CA}"/>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none"/>
        <c:spPr>
          <a:ln w="12700" cap="flat">
            <a:noFill/>
            <a:miter lim="400000"/>
          </a:ln>
        </c:spPr>
        <c:txPr>
          <a:bodyPr rot="0"/>
          <a:lstStyle/>
          <a:p>
            <a:pPr>
              <a:defRPr sz="3200" b="0" i="0" u="none" strike="noStrike">
                <a:solidFill>
                  <a:srgbClr val="000000"/>
                </a:solidFill>
                <a:latin typeface="Helvetica Neue"/>
              </a:defRPr>
            </a:pPr>
            <a:endParaRPr lang="en-DE"/>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one"/>
        <c:spPr>
          <a:ln w="12700" cap="flat">
            <a:noFill/>
            <a:miter lim="400000"/>
          </a:ln>
        </c:spPr>
        <c:txPr>
          <a:bodyPr rot="0"/>
          <a:lstStyle/>
          <a:p>
            <a:pPr>
              <a:defRPr sz="3200" b="0" i="0" u="none" strike="noStrike">
                <a:solidFill>
                  <a:srgbClr val="000000"/>
                </a:solidFill>
                <a:latin typeface="Helvetica Neue"/>
              </a:defRPr>
            </a:pPr>
            <a:endParaRPr lang="en-DE"/>
          </a:p>
        </c:txPr>
        <c:crossAx val="2094734552"/>
        <c:crosses val="autoZero"/>
        <c:crossBetween val="midCat"/>
        <c:majorUnit val="0.5"/>
        <c:minorUnit val="0.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83700000000001E-2"/>
          <c:y val="8.2847500000000004E-2"/>
          <c:w val="0.98141599999999996"/>
          <c:h val="0.86749799999999999"/>
        </c:manualLayout>
      </c:layout>
      <c:areaChart>
        <c:grouping val="standard"/>
        <c:varyColors val="0"/>
        <c:ser>
          <c:idx val="1"/>
          <c:order val="0"/>
          <c:tx>
            <c:strRef>
              <c:f>Sheet1!$A$3</c:f>
            </c:strRef>
          </c:tx>
          <c:spPr>
            <a:solidFill>
              <a:schemeClr val="accent3"/>
            </a:solidFill>
            <a:ln w="76200" cap="flat">
              <a:noFill/>
              <a:miter lim="400000"/>
            </a:ln>
            <a:effectLst/>
          </c:spPr>
          <c:cat>
            <c:strRef>
              <c:f>Sheet1!$B$1:$C$1</c:f>
              <c:strCache>
                <c:ptCount val="2"/>
                <c:pt idx="0">
                  <c:v>April</c:v>
                </c:pt>
                <c:pt idx="1">
                  <c:v>Mai</c:v>
                </c:pt>
              </c:strCache>
            </c:strRef>
          </c:cat>
          <c:val>
            <c:numRef>
              <c:f>Sheet1!$B$3:$C$3</c:f>
            </c:numRef>
          </c:val>
          <c:extLst>
            <c:ext xmlns:c16="http://schemas.microsoft.com/office/drawing/2014/chart" uri="{C3380CC4-5D6E-409C-BE32-E72D297353CC}">
              <c16:uniqueId val="{00000000-7CE3-B144-BD6B-ECC68131A5D8}"/>
            </c:ext>
          </c:extLst>
        </c:ser>
        <c:ser>
          <c:idx val="0"/>
          <c:order val="1"/>
          <c:tx>
            <c:strRef>
              <c:f>Sheet1!$A$2</c:f>
              <c:strCache>
                <c:ptCount val="1"/>
                <c:pt idx="0">
                  <c:v>Region 1</c:v>
                </c:pt>
              </c:strCache>
            </c:strRef>
          </c:tx>
          <c:spPr>
            <a:gradFill flip="none" rotWithShape="1">
              <a:gsLst>
                <a:gs pos="0">
                  <a:srgbClr val="28DBEF">
                    <a:alpha val="18813"/>
                  </a:srgbClr>
                </a:gs>
                <a:gs pos="100000">
                  <a:srgbClr val="04122B">
                    <a:alpha val="0"/>
                  </a:srgbClr>
                </a:gs>
              </a:gsLst>
              <a:lin ang="5400000" scaled="0"/>
            </a:gradFill>
            <a:ln w="12700" cap="flat">
              <a:solidFill>
                <a:srgbClr val="28DBEF"/>
              </a:solidFill>
              <a:prstDash val="solid"/>
              <a:miter lim="400000"/>
            </a:ln>
            <a:effectLst/>
          </c:spPr>
          <c:cat>
            <c:strRef>
              <c:f>Sheet1!$B$1:$C$1</c:f>
              <c:strCache>
                <c:ptCount val="2"/>
                <c:pt idx="0">
                  <c:v>April</c:v>
                </c:pt>
                <c:pt idx="1">
                  <c:v>Mai</c:v>
                </c:pt>
              </c:strCache>
            </c:strRef>
          </c:cat>
          <c:val>
            <c:numRef>
              <c:f>Sheet1!$B$2:$C$2</c:f>
              <c:numCache>
                <c:formatCode>General</c:formatCode>
                <c:ptCount val="2"/>
                <c:pt idx="0">
                  <c:v>0</c:v>
                </c:pt>
                <c:pt idx="1">
                  <c:v>2</c:v>
                </c:pt>
              </c:numCache>
            </c:numRef>
          </c:val>
          <c:extLst>
            <c:ext xmlns:c16="http://schemas.microsoft.com/office/drawing/2014/chart" uri="{C3380CC4-5D6E-409C-BE32-E72D297353CC}">
              <c16:uniqueId val="{00000001-7CE3-B144-BD6B-ECC68131A5D8}"/>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none"/>
        <c:spPr>
          <a:ln w="12700" cap="flat">
            <a:noFill/>
            <a:miter lim="400000"/>
          </a:ln>
        </c:spPr>
        <c:txPr>
          <a:bodyPr rot="0"/>
          <a:lstStyle/>
          <a:p>
            <a:pPr>
              <a:defRPr sz="3200" b="0" i="0" u="none" strike="noStrike">
                <a:solidFill>
                  <a:srgbClr val="000000"/>
                </a:solidFill>
                <a:latin typeface="Helvetica Neue"/>
              </a:defRPr>
            </a:pPr>
            <a:endParaRPr lang="en-DE"/>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one"/>
        <c:spPr>
          <a:ln w="12700" cap="flat">
            <a:noFill/>
            <a:miter lim="400000"/>
          </a:ln>
        </c:spPr>
        <c:txPr>
          <a:bodyPr rot="0"/>
          <a:lstStyle/>
          <a:p>
            <a:pPr>
              <a:defRPr sz="3200" b="0" i="0" u="none" strike="noStrike">
                <a:solidFill>
                  <a:srgbClr val="000000"/>
                </a:solidFill>
                <a:latin typeface="Helvetica Neue"/>
              </a:defRPr>
            </a:pPr>
            <a:endParaRPr lang="en-DE"/>
          </a:p>
        </c:txPr>
        <c:crossAx val="2094734552"/>
        <c:crosses val="autoZero"/>
        <c:crossBetween val="midCat"/>
        <c:majorUnit val="0.5"/>
        <c:minorUnit val="0.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127B7-1996-CD46-A776-9028E44338C5}" type="datetimeFigureOut">
              <a:rPr lang="x-none" smtClean="0"/>
              <a:t>15/11/2022</a:t>
            </a:fld>
            <a:endParaRPr lang="x-non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x-non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693F0-136F-D843-B83C-80EFF09FFC27}" type="slidenum">
              <a:rPr lang="x-none" smtClean="0"/>
              <a:t>‹#›</a:t>
            </a:fld>
            <a:endParaRPr lang="x-none"/>
          </a:p>
        </p:txBody>
      </p:sp>
    </p:spTree>
    <p:extLst>
      <p:ext uri="{BB962C8B-B14F-4D97-AF65-F5344CB8AC3E}">
        <p14:creationId xmlns:p14="http://schemas.microsoft.com/office/powerpoint/2010/main" val="176310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Scrum mit einem anderen Zeitkonzept – timeboxed (inhalte sollen so geschnitten werden, dass sie in der Zeit reinpassen) </a:t>
            </a:r>
            <a:endParaRPr lang="en-US"/>
          </a:p>
          <a:p>
            <a:r>
              <a:rPr lang="de-DE"/>
              <a:t>--&gt; Apply cadence and synchronisation </a:t>
            </a:r>
            <a:endParaRPr lang="de-BG"/>
          </a:p>
        </p:txBody>
      </p:sp>
      <p:sp>
        <p:nvSpPr>
          <p:cNvPr id="4" name="Foliennummernplatzhalter 3"/>
          <p:cNvSpPr>
            <a:spLocks noGrp="1"/>
          </p:cNvSpPr>
          <p:nvPr>
            <p:ph type="sldNum" sz="quarter" idx="5"/>
          </p:nvPr>
        </p:nvSpPr>
        <p:spPr/>
        <p:txBody>
          <a:bodyPr/>
          <a:lstStyle/>
          <a:p>
            <a:fld id="{BC9693F0-136F-D843-B83C-80EFF09FFC27}" type="slidenum">
              <a:rPr lang="de-BG" smtClean="0"/>
              <a:t>5</a:t>
            </a:fld>
            <a:endParaRPr lang="de-BG"/>
          </a:p>
        </p:txBody>
      </p:sp>
    </p:spTree>
    <p:extLst>
      <p:ext uri="{BB962C8B-B14F-4D97-AF65-F5344CB8AC3E}">
        <p14:creationId xmlns:p14="http://schemas.microsoft.com/office/powerpoint/2010/main" val="182730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Links: QFVP (</a:t>
            </a:r>
            <a:r>
              <a:rPr lang="en-US" err="1">
                <a:cs typeface="Calibri"/>
              </a:rPr>
              <a:t>Qualität</a:t>
            </a:r>
            <a:r>
              <a:rPr lang="en-US">
                <a:cs typeface="Calibri"/>
              </a:rPr>
              <a:t>, </a:t>
            </a:r>
            <a:r>
              <a:rPr lang="en-US" err="1">
                <a:cs typeface="Calibri"/>
              </a:rPr>
              <a:t>Funktionalität</a:t>
            </a:r>
            <a:r>
              <a:rPr lang="en-US">
                <a:cs typeface="Calibri"/>
              </a:rPr>
              <a:t>, Velocity, Performance) </a:t>
            </a:r>
          </a:p>
        </p:txBody>
      </p:sp>
      <p:sp>
        <p:nvSpPr>
          <p:cNvPr id="4" name="Slide Number Placeholder 3"/>
          <p:cNvSpPr>
            <a:spLocks noGrp="1"/>
          </p:cNvSpPr>
          <p:nvPr>
            <p:ph type="sldNum" sz="quarter" idx="5"/>
          </p:nvPr>
        </p:nvSpPr>
        <p:spPr/>
        <p:txBody>
          <a:bodyPr/>
          <a:lstStyle/>
          <a:p>
            <a:fld id="{BC9693F0-136F-D843-B83C-80EFF09FFC27}" type="slidenum">
              <a:rPr lang="x-none" smtClean="0"/>
              <a:t>10</a:t>
            </a:fld>
            <a:endParaRPr lang="x-none"/>
          </a:p>
        </p:txBody>
      </p:sp>
    </p:spTree>
    <p:extLst>
      <p:ext uri="{BB962C8B-B14F-4D97-AF65-F5344CB8AC3E}">
        <p14:creationId xmlns:p14="http://schemas.microsoft.com/office/powerpoint/2010/main" val="283720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DoR</a:t>
            </a:r>
            <a:r>
              <a:rPr lang="en-US">
                <a:cs typeface="Calibri"/>
              </a:rPr>
              <a:t> – Commitment</a:t>
            </a:r>
          </a:p>
          <a:p>
            <a:endParaRPr lang="en-US">
              <a:cs typeface="Calibri"/>
            </a:endParaRPr>
          </a:p>
        </p:txBody>
      </p:sp>
      <p:sp>
        <p:nvSpPr>
          <p:cNvPr id="4" name="Slide Number Placeholder 3"/>
          <p:cNvSpPr>
            <a:spLocks noGrp="1"/>
          </p:cNvSpPr>
          <p:nvPr>
            <p:ph type="sldNum" sz="quarter" idx="5"/>
          </p:nvPr>
        </p:nvSpPr>
        <p:spPr/>
        <p:txBody>
          <a:bodyPr/>
          <a:lstStyle/>
          <a:p>
            <a:fld id="{BC9693F0-136F-D843-B83C-80EFF09FFC27}" type="slidenum">
              <a:rPr lang="x-none" smtClean="0"/>
              <a:t>28</a:t>
            </a:fld>
            <a:endParaRPr lang="x-none"/>
          </a:p>
        </p:txBody>
      </p:sp>
    </p:spTree>
    <p:extLst>
      <p:ext uri="{BB962C8B-B14F-4D97-AF65-F5344CB8AC3E}">
        <p14:creationId xmlns:p14="http://schemas.microsoft.com/office/powerpoint/2010/main" val="233762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x-none"/>
          </a:p>
        </p:txBody>
      </p:sp>
      <p:sp>
        <p:nvSpPr>
          <p:cNvPr id="4" name="Foliennummernplatzhalter 3"/>
          <p:cNvSpPr>
            <a:spLocks noGrp="1"/>
          </p:cNvSpPr>
          <p:nvPr>
            <p:ph type="sldNum" sz="quarter" idx="5"/>
          </p:nvPr>
        </p:nvSpPr>
        <p:spPr/>
        <p:txBody>
          <a:bodyPr/>
          <a:lstStyle/>
          <a:p>
            <a:fld id="{BC9693F0-136F-D843-B83C-80EFF09FFC27}" type="slidenum">
              <a:rPr lang="x-none" smtClean="0"/>
              <a:t>35</a:t>
            </a:fld>
            <a:endParaRPr lang="x-none"/>
          </a:p>
        </p:txBody>
      </p:sp>
    </p:spTree>
    <p:extLst>
      <p:ext uri="{BB962C8B-B14F-4D97-AF65-F5344CB8AC3E}">
        <p14:creationId xmlns:p14="http://schemas.microsoft.com/office/powerpoint/2010/main" val="3308275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chart_einzeilig">
    <p:bg>
      <p:bgPr>
        <a:solidFill>
          <a:schemeClr val="accent3"/>
        </a:solidFill>
        <a:effectLst/>
      </p:bgPr>
    </p:bg>
    <p:spTree>
      <p:nvGrpSpPr>
        <p:cNvPr id="1" name=""/>
        <p:cNvGrpSpPr/>
        <p:nvPr/>
      </p:nvGrpSpPr>
      <p:grpSpPr>
        <a:xfrm>
          <a:off x="0" y="0"/>
          <a:ext cx="0" cy="0"/>
          <a:chOff x="0" y="0"/>
          <a:chExt cx="0" cy="0"/>
        </a:xfrm>
      </p:grpSpPr>
      <p:pic>
        <p:nvPicPr>
          <p:cNvPr id="4" name="blubito-logo_neg.png" descr="blubito-logo_neg.png">
            <a:extLst>
              <a:ext uri="{FF2B5EF4-FFF2-40B4-BE49-F238E27FC236}">
                <a16:creationId xmlns:a16="http://schemas.microsoft.com/office/drawing/2014/main" id="{34AB7D3E-0998-F946-A0DD-6B279925D650}"/>
              </a:ext>
            </a:extLst>
          </p:cNvPr>
          <p:cNvPicPr>
            <a:picLocks noChangeAspect="1"/>
          </p:cNvPicPr>
          <p:nvPr userDrawn="1"/>
        </p:nvPicPr>
        <p:blipFill>
          <a:blip r:embed="rId2"/>
          <a:stretch>
            <a:fillRect/>
          </a:stretch>
        </p:blipFill>
        <p:spPr>
          <a:xfrm>
            <a:off x="1084242" y="1011541"/>
            <a:ext cx="2829618" cy="876301"/>
          </a:xfrm>
          <a:prstGeom prst="rect">
            <a:avLst/>
          </a:prstGeom>
          <a:ln w="12700">
            <a:miter lim="400000"/>
          </a:ln>
        </p:spPr>
      </p:pic>
      <p:sp>
        <p:nvSpPr>
          <p:cNvPr id="7" name="Textplatzhalter 6">
            <a:extLst>
              <a:ext uri="{FF2B5EF4-FFF2-40B4-BE49-F238E27FC236}">
                <a16:creationId xmlns:a16="http://schemas.microsoft.com/office/drawing/2014/main" id="{D6AA50D6-8D55-284D-80CF-C42AA6DD7C79}"/>
              </a:ext>
            </a:extLst>
          </p:cNvPr>
          <p:cNvSpPr>
            <a:spLocks noGrp="1"/>
          </p:cNvSpPr>
          <p:nvPr>
            <p:ph type="body" sz="quarter" idx="10" hasCustomPrompt="1"/>
          </p:nvPr>
        </p:nvSpPr>
        <p:spPr>
          <a:xfrm>
            <a:off x="2146300" y="8321041"/>
            <a:ext cx="20008306" cy="1554479"/>
          </a:xfrm>
          <a:prstGeom prst="rect">
            <a:avLst/>
          </a:prstGeom>
        </p:spPr>
        <p:txBody>
          <a:bodyPr anchor="ctr"/>
          <a:lstStyle>
            <a:lvl1pPr marL="0" indent="0">
              <a:buNone/>
              <a:defRPr sz="115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8" name="Textplatzhalter 6">
            <a:extLst>
              <a:ext uri="{FF2B5EF4-FFF2-40B4-BE49-F238E27FC236}">
                <a16:creationId xmlns:a16="http://schemas.microsoft.com/office/drawing/2014/main" id="{57D677D0-A741-1947-8494-BE7FD67C2DE9}"/>
              </a:ext>
            </a:extLst>
          </p:cNvPr>
          <p:cNvSpPr>
            <a:spLocks noGrp="1"/>
          </p:cNvSpPr>
          <p:nvPr>
            <p:ph type="body" sz="quarter" idx="11" hasCustomPrompt="1"/>
          </p:nvPr>
        </p:nvSpPr>
        <p:spPr>
          <a:xfrm>
            <a:off x="2146300" y="9966960"/>
            <a:ext cx="20008306" cy="1136467"/>
          </a:xfrm>
          <a:prstGeom prst="rect">
            <a:avLst/>
          </a:prstGeom>
        </p:spPr>
        <p:txBody>
          <a:bodyPr anchor="ctr"/>
          <a:lstStyle>
            <a:lvl1pPr marL="0" indent="0">
              <a:buNone/>
              <a:defRPr sz="6000" b="0" i="1">
                <a:solidFill>
                  <a:schemeClr val="bg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2245852680"/>
      </p:ext>
    </p:extLst>
  </p:cSld>
  <p:clrMapOvr>
    <a:masterClrMapping/>
  </p:clrMapOvr>
  <p:extLst>
    <p:ext uri="{DCECCB84-F9BA-43D5-87BE-67443E8EF086}">
      <p15:sldGuideLst xmlns:p15="http://schemas.microsoft.com/office/powerpoint/2012/main">
        <p15:guide id="1" orient="horz" pos="4365" userDrawn="1">
          <p15:clr>
            <a:srgbClr val="FBAE40"/>
          </p15:clr>
        </p15:guide>
        <p15:guide id="2" pos="13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t Untertitel_weiß">
    <p:bg>
      <p:bgPr>
        <a:solidFill>
          <a:schemeClr val="accent3"/>
        </a:solidFill>
        <a:effectLst/>
      </p:bgPr>
    </p:bg>
    <p:spTree>
      <p:nvGrpSpPr>
        <p:cNvPr id="1" name=""/>
        <p:cNvGrpSpPr/>
        <p:nvPr/>
      </p:nvGrpSpPr>
      <p:grpSpPr>
        <a:xfrm>
          <a:off x="0" y="0"/>
          <a:ext cx="0" cy="0"/>
          <a:chOff x="0" y="0"/>
          <a:chExt cx="0" cy="0"/>
        </a:xfrm>
      </p:grpSpPr>
      <p:sp>
        <p:nvSpPr>
          <p:cNvPr id="3" name="Rechteck">
            <a:extLst>
              <a:ext uri="{FF2B5EF4-FFF2-40B4-BE49-F238E27FC236}">
                <a16:creationId xmlns:a16="http://schemas.microsoft.com/office/drawing/2014/main" id="{238F2431-D86E-114E-BAC6-4579962FD7AB}"/>
              </a:ext>
            </a:extLst>
          </p:cNvPr>
          <p:cNvSpPr/>
          <p:nvPr userDrawn="1"/>
        </p:nvSpPr>
        <p:spPr>
          <a:xfrm>
            <a:off x="-51034" y="-24199"/>
            <a:ext cx="24486069" cy="8103451"/>
          </a:xfrm>
          <a:prstGeom prst="rect">
            <a:avLst/>
          </a:prstGeom>
          <a:solidFill>
            <a:schemeClr val="bg1"/>
          </a:solidFill>
          <a:ln w="12700">
            <a:miter lim="400000"/>
          </a:ln>
        </p:spPr>
        <p:txBody>
          <a:bodyPr lIns="0" tIns="0" rIns="0" bIns="0" anchor="ctr"/>
          <a:lstStyle/>
          <a:p>
            <a:pPr algn="ctr">
              <a:defRPr sz="29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accent4"/>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pic>
        <p:nvPicPr>
          <p:cNvPr id="6" name="blubito-logo-neg.pdf" descr="blubito-logo-neg.pdf">
            <a:extLst>
              <a:ext uri="{FF2B5EF4-FFF2-40B4-BE49-F238E27FC236}">
                <a16:creationId xmlns:a16="http://schemas.microsoft.com/office/drawing/2014/main" id="{99C801A9-9B12-074C-AF32-799EDB80D113}"/>
              </a:ext>
            </a:extLst>
          </p:cNvPr>
          <p:cNvPicPr>
            <a:picLocks noChangeAspect="1"/>
          </p:cNvPicPr>
          <p:nvPr userDrawn="1"/>
        </p:nvPicPr>
        <p:blipFill>
          <a:blip r:embed="rId2"/>
          <a:stretch>
            <a:fillRect/>
          </a:stretch>
        </p:blipFill>
        <p:spPr>
          <a:xfrm>
            <a:off x="820945" y="12668034"/>
            <a:ext cx="2091063" cy="645941"/>
          </a:xfrm>
          <a:prstGeom prst="rect">
            <a:avLst/>
          </a:prstGeom>
          <a:ln w="12700">
            <a:miter lim="400000"/>
          </a:ln>
        </p:spPr>
      </p:pic>
      <p:sp>
        <p:nvSpPr>
          <p:cNvPr id="7" name="Textplatzhalter 6">
            <a:extLst>
              <a:ext uri="{FF2B5EF4-FFF2-40B4-BE49-F238E27FC236}">
                <a16:creationId xmlns:a16="http://schemas.microsoft.com/office/drawing/2014/main" id="{D2CD9E40-9649-8347-B7C5-C3CF0524045D}"/>
              </a:ext>
            </a:extLst>
          </p:cNvPr>
          <p:cNvSpPr>
            <a:spLocks noGrp="1"/>
          </p:cNvSpPr>
          <p:nvPr>
            <p:ph type="body" sz="quarter" idx="13" hasCustomPrompt="1"/>
          </p:nvPr>
        </p:nvSpPr>
        <p:spPr>
          <a:xfrm>
            <a:off x="1606550" y="1818640"/>
            <a:ext cx="20295689" cy="578636"/>
          </a:xfrm>
          <a:prstGeom prst="rect">
            <a:avLst/>
          </a:prstGeom>
        </p:spPr>
        <p:txBody>
          <a:bodyPr anchor="ctr"/>
          <a:lstStyle>
            <a:lvl1pPr marL="0" indent="0">
              <a:buNone/>
              <a:defRPr sz="3200" b="0" i="1">
                <a:solidFill>
                  <a:schemeClr val="accent3"/>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29792786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_dunkelblau 2">
    <p:spTree>
      <p:nvGrpSpPr>
        <p:cNvPr id="1" name=""/>
        <p:cNvGrpSpPr/>
        <p:nvPr/>
      </p:nvGrpSpPr>
      <p:grpSpPr>
        <a:xfrm>
          <a:off x="0" y="0"/>
          <a:ext cx="0" cy="0"/>
          <a:chOff x="0" y="0"/>
          <a:chExt cx="0" cy="0"/>
        </a:xfrm>
      </p:grpSpPr>
      <p:sp>
        <p:nvSpPr>
          <p:cNvPr id="7" name="Rechteck">
            <a:extLst>
              <a:ext uri="{FF2B5EF4-FFF2-40B4-BE49-F238E27FC236}">
                <a16:creationId xmlns:a16="http://schemas.microsoft.com/office/drawing/2014/main" id="{D31A150E-10A5-8E4E-B1A1-1FEE3D50EE59}"/>
              </a:ext>
            </a:extLst>
          </p:cNvPr>
          <p:cNvSpPr/>
          <p:nvPr userDrawn="1"/>
        </p:nvSpPr>
        <p:spPr>
          <a:xfrm>
            <a:off x="-265902" y="-29575"/>
            <a:ext cx="13786741" cy="13775150"/>
          </a:xfrm>
          <a:prstGeom prst="rect">
            <a:avLst/>
          </a:prstGeom>
          <a:solidFill>
            <a:schemeClr val="accent3"/>
          </a:solidFill>
          <a:ln w="12700">
            <a:miter lim="400000"/>
          </a:ln>
        </p:spPr>
        <p:txBody>
          <a:bodyPr lIns="0" tIns="0" rIns="0" bIns="0" anchor="ctr"/>
          <a:lstStyle/>
          <a:p>
            <a:pPr algn="ctr">
              <a:defRPr sz="31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11291303" cy="847633"/>
          </a:xfrm>
          <a:prstGeom prst="rect">
            <a:avLst/>
          </a:prstGeom>
        </p:spPr>
        <p:txBody>
          <a:bodyPr anchor="ctr"/>
          <a:lstStyle>
            <a:lvl1pPr marL="0" indent="0">
              <a:buNone/>
              <a:defRPr sz="60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pic>
        <p:nvPicPr>
          <p:cNvPr id="8" name="blubito-logo-neg.pdf" descr="blubito-logo-neg.pdf">
            <a:extLst>
              <a:ext uri="{FF2B5EF4-FFF2-40B4-BE49-F238E27FC236}">
                <a16:creationId xmlns:a16="http://schemas.microsoft.com/office/drawing/2014/main" id="{265C8B6E-7FA3-CF41-AF13-73FB2AE46015}"/>
              </a:ext>
            </a:extLst>
          </p:cNvPr>
          <p:cNvPicPr>
            <a:picLocks noChangeAspect="1"/>
          </p:cNvPicPr>
          <p:nvPr userDrawn="1"/>
        </p:nvPicPr>
        <p:blipFill>
          <a:blip r:embed="rId2"/>
          <a:stretch>
            <a:fillRect/>
          </a:stretch>
        </p:blipFill>
        <p:spPr>
          <a:xfrm>
            <a:off x="820945" y="12668034"/>
            <a:ext cx="2091063" cy="645941"/>
          </a:xfrm>
          <a:prstGeom prst="rect">
            <a:avLst/>
          </a:prstGeom>
          <a:ln w="12700">
            <a:miter lim="400000"/>
          </a:ln>
        </p:spPr>
      </p:pic>
    </p:spTree>
    <p:extLst>
      <p:ext uri="{BB962C8B-B14F-4D97-AF65-F5344CB8AC3E}">
        <p14:creationId xmlns:p14="http://schemas.microsoft.com/office/powerpoint/2010/main" val="367096827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t Untertitel_dunkelblau 2">
    <p:spTree>
      <p:nvGrpSpPr>
        <p:cNvPr id="1" name=""/>
        <p:cNvGrpSpPr/>
        <p:nvPr/>
      </p:nvGrpSpPr>
      <p:grpSpPr>
        <a:xfrm>
          <a:off x="0" y="0"/>
          <a:ext cx="0" cy="0"/>
          <a:chOff x="0" y="0"/>
          <a:chExt cx="0" cy="0"/>
        </a:xfrm>
      </p:grpSpPr>
      <p:sp>
        <p:nvSpPr>
          <p:cNvPr id="7" name="Rechteck">
            <a:extLst>
              <a:ext uri="{FF2B5EF4-FFF2-40B4-BE49-F238E27FC236}">
                <a16:creationId xmlns:a16="http://schemas.microsoft.com/office/drawing/2014/main" id="{D31A150E-10A5-8E4E-B1A1-1FEE3D50EE59}"/>
              </a:ext>
            </a:extLst>
          </p:cNvPr>
          <p:cNvSpPr/>
          <p:nvPr userDrawn="1"/>
        </p:nvSpPr>
        <p:spPr>
          <a:xfrm>
            <a:off x="-265902" y="-29575"/>
            <a:ext cx="13786741" cy="13775150"/>
          </a:xfrm>
          <a:prstGeom prst="rect">
            <a:avLst/>
          </a:prstGeom>
          <a:solidFill>
            <a:schemeClr val="accent3"/>
          </a:solidFill>
          <a:ln w="12700">
            <a:miter lim="400000"/>
          </a:ln>
        </p:spPr>
        <p:txBody>
          <a:bodyPr lIns="0" tIns="0" rIns="0" bIns="0" anchor="ctr"/>
          <a:lstStyle/>
          <a:p>
            <a:pPr algn="ctr">
              <a:defRPr sz="31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11291303" cy="847633"/>
          </a:xfrm>
          <a:prstGeom prst="rect">
            <a:avLst/>
          </a:prstGeom>
        </p:spPr>
        <p:txBody>
          <a:bodyPr anchor="ctr"/>
          <a:lstStyle>
            <a:lvl1pPr marL="0" indent="0">
              <a:buNone/>
              <a:defRPr sz="60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159127DE-CA2C-CD45-83CB-1C73EF7567A4}"/>
              </a:ext>
            </a:extLst>
          </p:cNvPr>
          <p:cNvSpPr>
            <a:spLocks noGrp="1"/>
          </p:cNvSpPr>
          <p:nvPr>
            <p:ph type="body" sz="quarter" idx="13" hasCustomPrompt="1"/>
          </p:nvPr>
        </p:nvSpPr>
        <p:spPr>
          <a:xfrm>
            <a:off x="1606550" y="1818640"/>
            <a:ext cx="11291303" cy="578636"/>
          </a:xfrm>
          <a:prstGeom prst="rect">
            <a:avLst/>
          </a:prstGeom>
        </p:spPr>
        <p:txBody>
          <a:bodyPr anchor="ctr"/>
          <a:lstStyle>
            <a:lvl1pPr marL="0" indent="0">
              <a:buNone/>
              <a:defRPr sz="3200" b="0" i="1">
                <a:solidFill>
                  <a:schemeClr val="bg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pic>
        <p:nvPicPr>
          <p:cNvPr id="8" name="blubito-logo-neg.pdf" descr="blubito-logo-neg.pdf">
            <a:extLst>
              <a:ext uri="{FF2B5EF4-FFF2-40B4-BE49-F238E27FC236}">
                <a16:creationId xmlns:a16="http://schemas.microsoft.com/office/drawing/2014/main" id="{265C8B6E-7FA3-CF41-AF13-73FB2AE46015}"/>
              </a:ext>
            </a:extLst>
          </p:cNvPr>
          <p:cNvPicPr>
            <a:picLocks noChangeAspect="1"/>
          </p:cNvPicPr>
          <p:nvPr userDrawn="1"/>
        </p:nvPicPr>
        <p:blipFill>
          <a:blip r:embed="rId2"/>
          <a:stretch>
            <a:fillRect/>
          </a:stretch>
        </p:blipFill>
        <p:spPr>
          <a:xfrm>
            <a:off x="820945" y="12668034"/>
            <a:ext cx="2091063" cy="645941"/>
          </a:xfrm>
          <a:prstGeom prst="rect">
            <a:avLst/>
          </a:prstGeom>
          <a:ln w="12700">
            <a:miter lim="400000"/>
          </a:ln>
        </p:spPr>
      </p:pic>
    </p:spTree>
    <p:extLst>
      <p:ext uri="{BB962C8B-B14F-4D97-AF65-F5344CB8AC3E}">
        <p14:creationId xmlns:p14="http://schemas.microsoft.com/office/powerpoint/2010/main" val="330250196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_weiß 2">
    <p:bg>
      <p:bgPr>
        <a:solidFill>
          <a:schemeClr val="accent3"/>
        </a:solidFill>
        <a:effectLst/>
      </p:bgPr>
    </p:bg>
    <p:spTree>
      <p:nvGrpSpPr>
        <p:cNvPr id="1" name=""/>
        <p:cNvGrpSpPr/>
        <p:nvPr/>
      </p:nvGrpSpPr>
      <p:grpSpPr>
        <a:xfrm>
          <a:off x="0" y="0"/>
          <a:ext cx="0" cy="0"/>
          <a:chOff x="0" y="0"/>
          <a:chExt cx="0" cy="0"/>
        </a:xfrm>
      </p:grpSpPr>
      <p:sp>
        <p:nvSpPr>
          <p:cNvPr id="7" name="Rechteck">
            <a:extLst>
              <a:ext uri="{FF2B5EF4-FFF2-40B4-BE49-F238E27FC236}">
                <a16:creationId xmlns:a16="http://schemas.microsoft.com/office/drawing/2014/main" id="{D31A150E-10A5-8E4E-B1A1-1FEE3D50EE59}"/>
              </a:ext>
            </a:extLst>
          </p:cNvPr>
          <p:cNvSpPr/>
          <p:nvPr userDrawn="1"/>
        </p:nvSpPr>
        <p:spPr>
          <a:xfrm>
            <a:off x="-265902" y="-29575"/>
            <a:ext cx="13786741" cy="13775150"/>
          </a:xfrm>
          <a:prstGeom prst="rect">
            <a:avLst/>
          </a:prstGeom>
          <a:solidFill>
            <a:schemeClr val="bg1"/>
          </a:solidFill>
          <a:ln w="12700">
            <a:miter lim="400000"/>
          </a:ln>
        </p:spPr>
        <p:txBody>
          <a:bodyPr lIns="0" tIns="0" rIns="0" bIns="0" anchor="ctr"/>
          <a:lstStyle/>
          <a:p>
            <a:pPr algn="ctr">
              <a:defRPr sz="31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11291303" cy="847633"/>
          </a:xfrm>
          <a:prstGeom prst="rect">
            <a:avLst/>
          </a:prstGeom>
        </p:spPr>
        <p:txBody>
          <a:bodyPr anchor="ctr"/>
          <a:lstStyle>
            <a:lvl1pPr marL="0" indent="0">
              <a:buNone/>
              <a:defRPr sz="6000" b="1" i="0">
                <a:solidFill>
                  <a:schemeClr val="accent4"/>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pic>
        <p:nvPicPr>
          <p:cNvPr id="9" name="blubito-logo.png" descr="blubito-logo.png">
            <a:extLst>
              <a:ext uri="{FF2B5EF4-FFF2-40B4-BE49-F238E27FC236}">
                <a16:creationId xmlns:a16="http://schemas.microsoft.com/office/drawing/2014/main" id="{61B03F3A-09A9-7745-9FB7-9B71784E00B7}"/>
              </a:ext>
            </a:extLst>
          </p:cNvPr>
          <p:cNvPicPr>
            <a:picLocks noChangeAspect="1"/>
          </p:cNvPicPr>
          <p:nvPr userDrawn="1"/>
        </p:nvPicPr>
        <p:blipFill>
          <a:blip r:embed="rId2"/>
          <a:stretch>
            <a:fillRect/>
          </a:stretch>
        </p:blipFill>
        <p:spPr>
          <a:xfrm>
            <a:off x="829384" y="12668034"/>
            <a:ext cx="2074185" cy="645941"/>
          </a:xfrm>
          <a:prstGeom prst="rect">
            <a:avLst/>
          </a:prstGeom>
          <a:ln w="12700">
            <a:miter lim="400000"/>
          </a:ln>
        </p:spPr>
      </p:pic>
    </p:spTree>
    <p:extLst>
      <p:ext uri="{BB962C8B-B14F-4D97-AF65-F5344CB8AC3E}">
        <p14:creationId xmlns:p14="http://schemas.microsoft.com/office/powerpoint/2010/main" val="24373733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t Untertitel_weiß 2">
    <p:bg>
      <p:bgPr>
        <a:solidFill>
          <a:schemeClr val="accent3"/>
        </a:solidFill>
        <a:effectLst/>
      </p:bgPr>
    </p:bg>
    <p:spTree>
      <p:nvGrpSpPr>
        <p:cNvPr id="1" name=""/>
        <p:cNvGrpSpPr/>
        <p:nvPr/>
      </p:nvGrpSpPr>
      <p:grpSpPr>
        <a:xfrm>
          <a:off x="0" y="0"/>
          <a:ext cx="0" cy="0"/>
          <a:chOff x="0" y="0"/>
          <a:chExt cx="0" cy="0"/>
        </a:xfrm>
      </p:grpSpPr>
      <p:sp>
        <p:nvSpPr>
          <p:cNvPr id="7" name="Rechteck">
            <a:extLst>
              <a:ext uri="{FF2B5EF4-FFF2-40B4-BE49-F238E27FC236}">
                <a16:creationId xmlns:a16="http://schemas.microsoft.com/office/drawing/2014/main" id="{D31A150E-10A5-8E4E-B1A1-1FEE3D50EE59}"/>
              </a:ext>
            </a:extLst>
          </p:cNvPr>
          <p:cNvSpPr/>
          <p:nvPr userDrawn="1"/>
        </p:nvSpPr>
        <p:spPr>
          <a:xfrm>
            <a:off x="-265902" y="-29575"/>
            <a:ext cx="13786741" cy="13775150"/>
          </a:xfrm>
          <a:prstGeom prst="rect">
            <a:avLst/>
          </a:prstGeom>
          <a:solidFill>
            <a:schemeClr val="bg1"/>
          </a:solidFill>
          <a:ln w="12700">
            <a:miter lim="400000"/>
          </a:ln>
        </p:spPr>
        <p:txBody>
          <a:bodyPr lIns="0" tIns="0" rIns="0" bIns="0" anchor="ctr"/>
          <a:lstStyle/>
          <a:p>
            <a:pPr algn="ctr">
              <a:defRPr sz="31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11291303" cy="847633"/>
          </a:xfrm>
          <a:prstGeom prst="rect">
            <a:avLst/>
          </a:prstGeom>
        </p:spPr>
        <p:txBody>
          <a:bodyPr anchor="ctr"/>
          <a:lstStyle>
            <a:lvl1pPr marL="0" indent="0">
              <a:buNone/>
              <a:defRPr sz="6000" b="1" i="0">
                <a:solidFill>
                  <a:schemeClr val="accent4"/>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159127DE-CA2C-CD45-83CB-1C73EF7567A4}"/>
              </a:ext>
            </a:extLst>
          </p:cNvPr>
          <p:cNvSpPr>
            <a:spLocks noGrp="1"/>
          </p:cNvSpPr>
          <p:nvPr>
            <p:ph type="body" sz="quarter" idx="13" hasCustomPrompt="1"/>
          </p:nvPr>
        </p:nvSpPr>
        <p:spPr>
          <a:xfrm>
            <a:off x="1606550" y="1818640"/>
            <a:ext cx="11291303" cy="578636"/>
          </a:xfrm>
          <a:prstGeom prst="rect">
            <a:avLst/>
          </a:prstGeom>
        </p:spPr>
        <p:txBody>
          <a:bodyPr anchor="ctr"/>
          <a:lstStyle>
            <a:lvl1pPr marL="0" indent="0">
              <a:buNone/>
              <a:defRPr sz="3200" b="0" i="1">
                <a:solidFill>
                  <a:schemeClr val="accent3"/>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pic>
        <p:nvPicPr>
          <p:cNvPr id="9" name="blubito-logo.png" descr="blubito-logo.png">
            <a:extLst>
              <a:ext uri="{FF2B5EF4-FFF2-40B4-BE49-F238E27FC236}">
                <a16:creationId xmlns:a16="http://schemas.microsoft.com/office/drawing/2014/main" id="{61B03F3A-09A9-7745-9FB7-9B71784E00B7}"/>
              </a:ext>
            </a:extLst>
          </p:cNvPr>
          <p:cNvPicPr>
            <a:picLocks noChangeAspect="1"/>
          </p:cNvPicPr>
          <p:nvPr userDrawn="1"/>
        </p:nvPicPr>
        <p:blipFill>
          <a:blip r:embed="rId2"/>
          <a:stretch>
            <a:fillRect/>
          </a:stretch>
        </p:blipFill>
        <p:spPr>
          <a:xfrm>
            <a:off x="829384" y="12668034"/>
            <a:ext cx="2074185" cy="645941"/>
          </a:xfrm>
          <a:prstGeom prst="rect">
            <a:avLst/>
          </a:prstGeom>
          <a:ln w="12700">
            <a:miter lim="400000"/>
          </a:ln>
        </p:spPr>
      </p:pic>
    </p:spTree>
    <p:extLst>
      <p:ext uri="{BB962C8B-B14F-4D97-AF65-F5344CB8AC3E}">
        <p14:creationId xmlns:p14="http://schemas.microsoft.com/office/powerpoint/2010/main" val="424957494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o_weiß">
    <p:spTree>
      <p:nvGrpSpPr>
        <p:cNvPr id="1" name=""/>
        <p:cNvGrpSpPr/>
        <p:nvPr/>
      </p:nvGrpSpPr>
      <p:grpSpPr>
        <a:xfrm>
          <a:off x="0" y="0"/>
          <a:ext cx="0" cy="0"/>
          <a:chOff x="0" y="0"/>
          <a:chExt cx="0" cy="0"/>
        </a:xfrm>
      </p:grpSpPr>
      <p:pic>
        <p:nvPicPr>
          <p:cNvPr id="3" name="blubito-logo.png" descr="blubito-logo.png">
            <a:extLst>
              <a:ext uri="{FF2B5EF4-FFF2-40B4-BE49-F238E27FC236}">
                <a16:creationId xmlns:a16="http://schemas.microsoft.com/office/drawing/2014/main" id="{EBD77B30-6034-944F-8487-B51E278F1F5B}"/>
              </a:ext>
            </a:extLst>
          </p:cNvPr>
          <p:cNvPicPr>
            <a:picLocks noChangeAspect="1"/>
          </p:cNvPicPr>
          <p:nvPr userDrawn="1"/>
        </p:nvPicPr>
        <p:blipFill>
          <a:blip r:embed="rId2"/>
          <a:stretch>
            <a:fillRect/>
          </a:stretch>
        </p:blipFill>
        <p:spPr>
          <a:xfrm>
            <a:off x="829384" y="12668034"/>
            <a:ext cx="2074185" cy="645941"/>
          </a:xfrm>
          <a:prstGeom prst="rect">
            <a:avLst/>
          </a:prstGeom>
          <a:ln w="12700">
            <a:miter lim="400000"/>
          </a:ln>
        </p:spPr>
      </p:pic>
    </p:spTree>
    <p:extLst>
      <p:ext uri="{BB962C8B-B14F-4D97-AF65-F5344CB8AC3E}">
        <p14:creationId xmlns:p14="http://schemas.microsoft.com/office/powerpoint/2010/main" val="2232598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o_dunkelblau">
    <p:bg>
      <p:bgPr>
        <a:solidFill>
          <a:schemeClr val="accent3"/>
        </a:solidFill>
        <a:effectLst/>
      </p:bgPr>
    </p:bg>
    <p:spTree>
      <p:nvGrpSpPr>
        <p:cNvPr id="1" name=""/>
        <p:cNvGrpSpPr/>
        <p:nvPr/>
      </p:nvGrpSpPr>
      <p:grpSpPr>
        <a:xfrm>
          <a:off x="0" y="0"/>
          <a:ext cx="0" cy="0"/>
          <a:chOff x="0" y="0"/>
          <a:chExt cx="0" cy="0"/>
        </a:xfrm>
      </p:grpSpPr>
      <p:pic>
        <p:nvPicPr>
          <p:cNvPr id="4" name="blubito-logo-neg.pdf" descr="blubito-logo-neg.pdf">
            <a:extLst>
              <a:ext uri="{FF2B5EF4-FFF2-40B4-BE49-F238E27FC236}">
                <a16:creationId xmlns:a16="http://schemas.microsoft.com/office/drawing/2014/main" id="{72AAFDF2-2F54-C745-BE3B-0458A08BCE59}"/>
              </a:ext>
            </a:extLst>
          </p:cNvPr>
          <p:cNvPicPr>
            <a:picLocks noChangeAspect="1"/>
          </p:cNvPicPr>
          <p:nvPr userDrawn="1"/>
        </p:nvPicPr>
        <p:blipFill>
          <a:blip r:embed="rId2"/>
          <a:stretch>
            <a:fillRect/>
          </a:stretch>
        </p:blipFill>
        <p:spPr>
          <a:xfrm>
            <a:off x="820945" y="12668034"/>
            <a:ext cx="2091063" cy="645941"/>
          </a:xfrm>
          <a:prstGeom prst="rect">
            <a:avLst/>
          </a:prstGeom>
          <a:ln w="12700">
            <a:miter lim="400000"/>
          </a:ln>
        </p:spPr>
      </p:pic>
    </p:spTree>
    <p:extLst>
      <p:ext uri="{BB962C8B-B14F-4D97-AF65-F5344CB8AC3E}">
        <p14:creationId xmlns:p14="http://schemas.microsoft.com/office/powerpoint/2010/main" val="2891734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o_hellblau">
    <p:bg>
      <p:bgPr>
        <a:solidFill>
          <a:schemeClr val="accent4"/>
        </a:solidFill>
        <a:effectLst/>
      </p:bgPr>
    </p:bg>
    <p:spTree>
      <p:nvGrpSpPr>
        <p:cNvPr id="1" name=""/>
        <p:cNvGrpSpPr/>
        <p:nvPr/>
      </p:nvGrpSpPr>
      <p:grpSpPr>
        <a:xfrm>
          <a:off x="0" y="0"/>
          <a:ext cx="0" cy="0"/>
          <a:chOff x="0" y="0"/>
          <a:chExt cx="0" cy="0"/>
        </a:xfrm>
      </p:grpSpPr>
      <p:pic>
        <p:nvPicPr>
          <p:cNvPr id="4" name="blubito-logo-neg.pdf" descr="blubito-logo-neg.pdf">
            <a:extLst>
              <a:ext uri="{FF2B5EF4-FFF2-40B4-BE49-F238E27FC236}">
                <a16:creationId xmlns:a16="http://schemas.microsoft.com/office/drawing/2014/main" id="{72AAFDF2-2F54-C745-BE3B-0458A08BCE59}"/>
              </a:ext>
            </a:extLst>
          </p:cNvPr>
          <p:cNvPicPr>
            <a:picLocks noChangeAspect="1"/>
          </p:cNvPicPr>
          <p:nvPr userDrawn="1"/>
        </p:nvPicPr>
        <p:blipFill>
          <a:blip r:embed="rId2"/>
          <a:stretch>
            <a:fillRect/>
          </a:stretch>
        </p:blipFill>
        <p:spPr>
          <a:xfrm>
            <a:off x="820945" y="12668034"/>
            <a:ext cx="2091063" cy="645941"/>
          </a:xfrm>
          <a:prstGeom prst="rect">
            <a:avLst/>
          </a:prstGeom>
          <a:ln w="12700">
            <a:miter lim="400000"/>
          </a:ln>
        </p:spPr>
      </p:pic>
    </p:spTree>
    <p:extLst>
      <p:ext uri="{BB962C8B-B14F-4D97-AF65-F5344CB8AC3E}">
        <p14:creationId xmlns:p14="http://schemas.microsoft.com/office/powerpoint/2010/main" val="126596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schlusschart">
    <p:bg>
      <p:bgPr>
        <a:solidFill>
          <a:schemeClr val="accent3"/>
        </a:solidFill>
        <a:effectLst/>
      </p:bgPr>
    </p:bg>
    <p:spTree>
      <p:nvGrpSpPr>
        <p:cNvPr id="1" name=""/>
        <p:cNvGrpSpPr/>
        <p:nvPr/>
      </p:nvGrpSpPr>
      <p:grpSpPr>
        <a:xfrm>
          <a:off x="0" y="0"/>
          <a:ext cx="0" cy="0"/>
          <a:chOff x="0" y="0"/>
          <a:chExt cx="0" cy="0"/>
        </a:xfrm>
      </p:grpSpPr>
      <p:pic>
        <p:nvPicPr>
          <p:cNvPr id="4" name="blubito-logo_neg.png" descr="blubito-logo_neg.png">
            <a:extLst>
              <a:ext uri="{FF2B5EF4-FFF2-40B4-BE49-F238E27FC236}">
                <a16:creationId xmlns:a16="http://schemas.microsoft.com/office/drawing/2014/main" id="{34AB7D3E-0998-F946-A0DD-6B279925D650}"/>
              </a:ext>
            </a:extLst>
          </p:cNvPr>
          <p:cNvPicPr>
            <a:picLocks noChangeAspect="1"/>
          </p:cNvPicPr>
          <p:nvPr userDrawn="1"/>
        </p:nvPicPr>
        <p:blipFill>
          <a:blip r:embed="rId2"/>
          <a:stretch>
            <a:fillRect/>
          </a:stretch>
        </p:blipFill>
        <p:spPr>
          <a:xfrm>
            <a:off x="1450001" y="1377301"/>
            <a:ext cx="5342685" cy="1654570"/>
          </a:xfrm>
          <a:prstGeom prst="rect">
            <a:avLst/>
          </a:prstGeom>
          <a:ln w="12700">
            <a:miter lim="400000"/>
          </a:ln>
        </p:spPr>
      </p:pic>
      <p:sp>
        <p:nvSpPr>
          <p:cNvPr id="5" name="Textplatzhalter 6">
            <a:extLst>
              <a:ext uri="{FF2B5EF4-FFF2-40B4-BE49-F238E27FC236}">
                <a16:creationId xmlns:a16="http://schemas.microsoft.com/office/drawing/2014/main" id="{934264D4-A731-0246-8DCE-672B6E768886}"/>
              </a:ext>
            </a:extLst>
          </p:cNvPr>
          <p:cNvSpPr>
            <a:spLocks noGrp="1"/>
          </p:cNvSpPr>
          <p:nvPr>
            <p:ph type="body" sz="quarter" idx="12" hasCustomPrompt="1"/>
          </p:nvPr>
        </p:nvSpPr>
        <p:spPr>
          <a:xfrm>
            <a:off x="3478214" y="7798526"/>
            <a:ext cx="15306176" cy="3409407"/>
          </a:xfrm>
          <a:prstGeom prst="rect">
            <a:avLst/>
          </a:prstGeom>
        </p:spPr>
        <p:txBody>
          <a:bodyPr anchor="ctr"/>
          <a:lstStyle>
            <a:lvl1pPr marL="0" indent="0">
              <a:buNone/>
              <a:defRPr sz="8800" b="1" i="0">
                <a:solidFill>
                  <a:schemeClr val="bg1"/>
                </a:solidFill>
                <a:latin typeface="Avenir Next" panose="020B0503020202020204" pitchFamily="34" charset="0"/>
                <a:cs typeface="Arial Black" panose="020B0604020202020204" pitchFamily="34" charset="0"/>
              </a:defRPr>
            </a:lvl1pPr>
          </a:lstStyle>
          <a:p>
            <a:pPr lvl="0"/>
            <a:r>
              <a:rPr lang="de-DE"/>
              <a:t>Text einfügen</a:t>
            </a:r>
            <a:endParaRPr lang="x-none"/>
          </a:p>
        </p:txBody>
      </p:sp>
    </p:spTree>
    <p:extLst>
      <p:ext uri="{BB962C8B-B14F-4D97-AF65-F5344CB8AC3E}">
        <p14:creationId xmlns:p14="http://schemas.microsoft.com/office/powerpoint/2010/main" val="383283446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21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chart_einzeilig">
    <p:bg>
      <p:bgPr>
        <a:solidFill>
          <a:schemeClr val="accent3"/>
        </a:solidFill>
        <a:effectLst/>
      </p:bgPr>
    </p:bg>
    <p:spTree>
      <p:nvGrpSpPr>
        <p:cNvPr id="1" name=""/>
        <p:cNvGrpSpPr/>
        <p:nvPr/>
      </p:nvGrpSpPr>
      <p:grpSpPr>
        <a:xfrm>
          <a:off x="0" y="0"/>
          <a:ext cx="0" cy="0"/>
          <a:chOff x="0" y="0"/>
          <a:chExt cx="0" cy="0"/>
        </a:xfrm>
      </p:grpSpPr>
      <p:pic>
        <p:nvPicPr>
          <p:cNvPr id="4" name="blubito-logo_neg.png" descr="blubito-logo_neg.png">
            <a:extLst>
              <a:ext uri="{FF2B5EF4-FFF2-40B4-BE49-F238E27FC236}">
                <a16:creationId xmlns:a16="http://schemas.microsoft.com/office/drawing/2014/main" id="{34AB7D3E-0998-F946-A0DD-6B279925D6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42" y="1011541"/>
            <a:ext cx="2829618" cy="876301"/>
          </a:xfrm>
          <a:prstGeom prst="rect">
            <a:avLst/>
          </a:prstGeom>
          <a:ln w="12700">
            <a:miter lim="400000"/>
          </a:ln>
        </p:spPr>
      </p:pic>
      <p:sp>
        <p:nvSpPr>
          <p:cNvPr id="7" name="Textplatzhalter 6">
            <a:extLst>
              <a:ext uri="{FF2B5EF4-FFF2-40B4-BE49-F238E27FC236}">
                <a16:creationId xmlns:a16="http://schemas.microsoft.com/office/drawing/2014/main" id="{D6AA50D6-8D55-284D-80CF-C42AA6DD7C79}"/>
              </a:ext>
            </a:extLst>
          </p:cNvPr>
          <p:cNvSpPr>
            <a:spLocks noGrp="1"/>
          </p:cNvSpPr>
          <p:nvPr>
            <p:ph type="body" sz="quarter" idx="10" hasCustomPrompt="1"/>
          </p:nvPr>
        </p:nvSpPr>
        <p:spPr>
          <a:xfrm>
            <a:off x="2146300" y="8321041"/>
            <a:ext cx="20008306" cy="1554479"/>
          </a:xfrm>
          <a:prstGeom prst="rect">
            <a:avLst/>
          </a:prstGeom>
        </p:spPr>
        <p:txBody>
          <a:bodyPr anchor="ctr"/>
          <a:lstStyle>
            <a:lvl1pPr marL="0" indent="0">
              <a:buNone/>
              <a:defRPr sz="115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8" name="Textplatzhalter 6">
            <a:extLst>
              <a:ext uri="{FF2B5EF4-FFF2-40B4-BE49-F238E27FC236}">
                <a16:creationId xmlns:a16="http://schemas.microsoft.com/office/drawing/2014/main" id="{57D677D0-A741-1947-8494-BE7FD67C2DE9}"/>
              </a:ext>
            </a:extLst>
          </p:cNvPr>
          <p:cNvSpPr>
            <a:spLocks noGrp="1"/>
          </p:cNvSpPr>
          <p:nvPr>
            <p:ph type="body" sz="quarter" idx="11" hasCustomPrompt="1"/>
          </p:nvPr>
        </p:nvSpPr>
        <p:spPr>
          <a:xfrm>
            <a:off x="2146300" y="9966960"/>
            <a:ext cx="20008306" cy="1136467"/>
          </a:xfrm>
          <a:prstGeom prst="rect">
            <a:avLst/>
          </a:prstGeom>
        </p:spPr>
        <p:txBody>
          <a:bodyPr anchor="ctr"/>
          <a:lstStyle>
            <a:lvl1pPr marL="0" indent="0">
              <a:buNone/>
              <a:defRPr sz="6000" b="0" i="1">
                <a:solidFill>
                  <a:schemeClr val="bg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2245852680"/>
      </p:ext>
    </p:extLst>
  </p:cSld>
  <p:clrMapOvr>
    <a:masterClrMapping/>
  </p:clrMapOvr>
  <p:extLst>
    <p:ext uri="{DCECCB84-F9BA-43D5-87BE-67443E8EF086}">
      <p15:sldGuideLst xmlns:p15="http://schemas.microsoft.com/office/powerpoint/2012/main">
        <p15:guide id="1" orient="horz" pos="4365" userDrawn="1">
          <p15:clr>
            <a:srgbClr val="FBAE40"/>
          </p15:clr>
        </p15:guide>
        <p15:guide id="2" pos="13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chart_zweizeilig">
    <p:bg>
      <p:bgPr>
        <a:solidFill>
          <a:schemeClr val="accent3"/>
        </a:solidFill>
        <a:effectLst/>
      </p:bgPr>
    </p:bg>
    <p:spTree>
      <p:nvGrpSpPr>
        <p:cNvPr id="1" name=""/>
        <p:cNvGrpSpPr/>
        <p:nvPr/>
      </p:nvGrpSpPr>
      <p:grpSpPr>
        <a:xfrm>
          <a:off x="0" y="0"/>
          <a:ext cx="0" cy="0"/>
          <a:chOff x="0" y="0"/>
          <a:chExt cx="0" cy="0"/>
        </a:xfrm>
      </p:grpSpPr>
      <p:pic>
        <p:nvPicPr>
          <p:cNvPr id="4" name="blubito-logo_neg.png" descr="blubito-logo_neg.png">
            <a:extLst>
              <a:ext uri="{FF2B5EF4-FFF2-40B4-BE49-F238E27FC236}">
                <a16:creationId xmlns:a16="http://schemas.microsoft.com/office/drawing/2014/main" id="{34AB7D3E-0998-F946-A0DD-6B279925D650}"/>
              </a:ext>
            </a:extLst>
          </p:cNvPr>
          <p:cNvPicPr>
            <a:picLocks noChangeAspect="1"/>
          </p:cNvPicPr>
          <p:nvPr userDrawn="1"/>
        </p:nvPicPr>
        <p:blipFill>
          <a:blip r:embed="rId2"/>
          <a:stretch>
            <a:fillRect/>
          </a:stretch>
        </p:blipFill>
        <p:spPr>
          <a:xfrm>
            <a:off x="1084242" y="1011541"/>
            <a:ext cx="2829618" cy="876301"/>
          </a:xfrm>
          <a:prstGeom prst="rect">
            <a:avLst/>
          </a:prstGeom>
          <a:ln w="12700">
            <a:miter lim="400000"/>
          </a:ln>
        </p:spPr>
      </p:pic>
      <p:sp>
        <p:nvSpPr>
          <p:cNvPr id="9" name="Textplatzhalter 6">
            <a:extLst>
              <a:ext uri="{FF2B5EF4-FFF2-40B4-BE49-F238E27FC236}">
                <a16:creationId xmlns:a16="http://schemas.microsoft.com/office/drawing/2014/main" id="{D2CCD8C8-700C-CA49-8603-667864C323E8}"/>
              </a:ext>
            </a:extLst>
          </p:cNvPr>
          <p:cNvSpPr>
            <a:spLocks noGrp="1"/>
          </p:cNvSpPr>
          <p:nvPr>
            <p:ph type="body" sz="quarter" idx="10" hasCustomPrompt="1"/>
          </p:nvPr>
        </p:nvSpPr>
        <p:spPr>
          <a:xfrm>
            <a:off x="2146300" y="7197635"/>
            <a:ext cx="20008306" cy="3017520"/>
          </a:xfrm>
          <a:prstGeom prst="rect">
            <a:avLst/>
          </a:prstGeom>
        </p:spPr>
        <p:txBody>
          <a:bodyPr anchor="ctr"/>
          <a:lstStyle>
            <a:lvl1pPr marL="0" indent="0">
              <a:buNone/>
              <a:defRPr sz="11500" b="1" i="0">
                <a:solidFill>
                  <a:schemeClr val="bg1"/>
                </a:solidFill>
                <a:latin typeface="Avenir Next" panose="020B0503020202020204" pitchFamily="34" charset="0"/>
                <a:cs typeface="Arial Black" panose="020B0604020202020204" pitchFamily="34" charset="0"/>
              </a:defRPr>
            </a:lvl1pPr>
          </a:lstStyle>
          <a:p>
            <a:pPr lvl="0"/>
            <a:r>
              <a:rPr lang="de-DE"/>
              <a:t>TITEL </a:t>
            </a:r>
            <a:br>
              <a:rPr lang="de-DE"/>
            </a:br>
            <a:r>
              <a:rPr lang="de-DE"/>
              <a:t>EINFÜGEN</a:t>
            </a:r>
            <a:endParaRPr lang="x-none"/>
          </a:p>
        </p:txBody>
      </p:sp>
      <p:sp>
        <p:nvSpPr>
          <p:cNvPr id="10" name="Textplatzhalter 6">
            <a:extLst>
              <a:ext uri="{FF2B5EF4-FFF2-40B4-BE49-F238E27FC236}">
                <a16:creationId xmlns:a16="http://schemas.microsoft.com/office/drawing/2014/main" id="{EF23843A-2DEE-E74F-A5AC-0D9AFEB0D675}"/>
              </a:ext>
            </a:extLst>
          </p:cNvPr>
          <p:cNvSpPr>
            <a:spLocks noGrp="1"/>
          </p:cNvSpPr>
          <p:nvPr>
            <p:ph type="body" sz="quarter" idx="11" hasCustomPrompt="1"/>
          </p:nvPr>
        </p:nvSpPr>
        <p:spPr>
          <a:xfrm>
            <a:off x="2146300" y="10306594"/>
            <a:ext cx="20008306" cy="1136467"/>
          </a:xfrm>
          <a:prstGeom prst="rect">
            <a:avLst/>
          </a:prstGeom>
        </p:spPr>
        <p:txBody>
          <a:bodyPr anchor="ctr"/>
          <a:lstStyle>
            <a:lvl1pPr marL="0" indent="0">
              <a:buNone/>
              <a:defRPr sz="6000" b="0" i="1">
                <a:solidFill>
                  <a:schemeClr val="bg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39848896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35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chart_zweizeilig">
    <p:bg>
      <p:bgPr>
        <a:solidFill>
          <a:schemeClr val="accent3"/>
        </a:solidFill>
        <a:effectLst/>
      </p:bgPr>
    </p:bg>
    <p:spTree>
      <p:nvGrpSpPr>
        <p:cNvPr id="1" name=""/>
        <p:cNvGrpSpPr/>
        <p:nvPr/>
      </p:nvGrpSpPr>
      <p:grpSpPr>
        <a:xfrm>
          <a:off x="0" y="0"/>
          <a:ext cx="0" cy="0"/>
          <a:chOff x="0" y="0"/>
          <a:chExt cx="0" cy="0"/>
        </a:xfrm>
      </p:grpSpPr>
      <p:pic>
        <p:nvPicPr>
          <p:cNvPr id="4" name="blubito-logo_neg.png" descr="blubito-logo_neg.png">
            <a:extLst>
              <a:ext uri="{FF2B5EF4-FFF2-40B4-BE49-F238E27FC236}">
                <a16:creationId xmlns:a16="http://schemas.microsoft.com/office/drawing/2014/main" id="{34AB7D3E-0998-F946-A0DD-6B279925D6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242" y="1011541"/>
            <a:ext cx="2829618" cy="876301"/>
          </a:xfrm>
          <a:prstGeom prst="rect">
            <a:avLst/>
          </a:prstGeom>
          <a:ln w="12700">
            <a:miter lim="400000"/>
          </a:ln>
        </p:spPr>
      </p:pic>
      <p:sp>
        <p:nvSpPr>
          <p:cNvPr id="9" name="Textplatzhalter 6">
            <a:extLst>
              <a:ext uri="{FF2B5EF4-FFF2-40B4-BE49-F238E27FC236}">
                <a16:creationId xmlns:a16="http://schemas.microsoft.com/office/drawing/2014/main" id="{D2CCD8C8-700C-CA49-8603-667864C323E8}"/>
              </a:ext>
            </a:extLst>
          </p:cNvPr>
          <p:cNvSpPr>
            <a:spLocks noGrp="1"/>
          </p:cNvSpPr>
          <p:nvPr>
            <p:ph type="body" sz="quarter" idx="10" hasCustomPrompt="1"/>
          </p:nvPr>
        </p:nvSpPr>
        <p:spPr>
          <a:xfrm>
            <a:off x="2146300" y="7197635"/>
            <a:ext cx="20008306" cy="3017520"/>
          </a:xfrm>
          <a:prstGeom prst="rect">
            <a:avLst/>
          </a:prstGeom>
        </p:spPr>
        <p:txBody>
          <a:bodyPr anchor="ctr"/>
          <a:lstStyle>
            <a:lvl1pPr marL="0" indent="0">
              <a:buNone/>
              <a:defRPr sz="11500" b="1" i="0">
                <a:solidFill>
                  <a:schemeClr val="bg1"/>
                </a:solidFill>
                <a:latin typeface="Avenir Next" panose="020B0503020202020204" pitchFamily="34" charset="0"/>
                <a:cs typeface="Arial Black" panose="020B0604020202020204" pitchFamily="34" charset="0"/>
              </a:defRPr>
            </a:lvl1pPr>
          </a:lstStyle>
          <a:p>
            <a:pPr lvl="0"/>
            <a:r>
              <a:rPr lang="de-DE"/>
              <a:t>TITEL </a:t>
            </a:r>
            <a:br>
              <a:rPr lang="de-DE"/>
            </a:br>
            <a:r>
              <a:rPr lang="de-DE"/>
              <a:t>EINFÜGEN</a:t>
            </a:r>
            <a:endParaRPr lang="x-none"/>
          </a:p>
        </p:txBody>
      </p:sp>
      <p:sp>
        <p:nvSpPr>
          <p:cNvPr id="10" name="Textplatzhalter 6">
            <a:extLst>
              <a:ext uri="{FF2B5EF4-FFF2-40B4-BE49-F238E27FC236}">
                <a16:creationId xmlns:a16="http://schemas.microsoft.com/office/drawing/2014/main" id="{EF23843A-2DEE-E74F-A5AC-0D9AFEB0D675}"/>
              </a:ext>
            </a:extLst>
          </p:cNvPr>
          <p:cNvSpPr>
            <a:spLocks noGrp="1"/>
          </p:cNvSpPr>
          <p:nvPr>
            <p:ph type="body" sz="quarter" idx="11" hasCustomPrompt="1"/>
          </p:nvPr>
        </p:nvSpPr>
        <p:spPr>
          <a:xfrm>
            <a:off x="2146300" y="10306594"/>
            <a:ext cx="20008306" cy="1136467"/>
          </a:xfrm>
          <a:prstGeom prst="rect">
            <a:avLst/>
          </a:prstGeom>
        </p:spPr>
        <p:txBody>
          <a:bodyPr anchor="ctr"/>
          <a:lstStyle>
            <a:lvl1pPr marL="0" indent="0">
              <a:buNone/>
              <a:defRPr sz="6000" b="0" i="1">
                <a:solidFill>
                  <a:schemeClr val="bg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39848896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35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chart">
    <p:bg>
      <p:bgPr>
        <a:solidFill>
          <a:schemeClr val="accent4"/>
        </a:solidFill>
        <a:effectLst/>
      </p:bgPr>
    </p:bg>
    <p:spTree>
      <p:nvGrpSpPr>
        <p:cNvPr id="1" name=""/>
        <p:cNvGrpSpPr/>
        <p:nvPr/>
      </p:nvGrpSpPr>
      <p:grpSpPr>
        <a:xfrm>
          <a:off x="0" y="0"/>
          <a:ext cx="0" cy="0"/>
          <a:chOff x="0" y="0"/>
          <a:chExt cx="0" cy="0"/>
        </a:xfrm>
      </p:grpSpPr>
      <p:pic>
        <p:nvPicPr>
          <p:cNvPr id="4" name="blubito-logo-neg.pdf" descr="blubito-logo-neg.pdf">
            <a:extLst>
              <a:ext uri="{FF2B5EF4-FFF2-40B4-BE49-F238E27FC236}">
                <a16:creationId xmlns:a16="http://schemas.microsoft.com/office/drawing/2014/main" id="{72AAFDF2-2F54-C745-BE3B-0458A08BC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945" y="12668034"/>
            <a:ext cx="2091063" cy="645941"/>
          </a:xfrm>
          <a:prstGeom prst="rect">
            <a:avLst/>
          </a:prstGeom>
          <a:ln w="12700">
            <a:miter lim="400000"/>
          </a:ln>
        </p:spPr>
      </p:pic>
      <p:sp>
        <p:nvSpPr>
          <p:cNvPr id="3" name="Textplatzhalter 6">
            <a:extLst>
              <a:ext uri="{FF2B5EF4-FFF2-40B4-BE49-F238E27FC236}">
                <a16:creationId xmlns:a16="http://schemas.microsoft.com/office/drawing/2014/main" id="{EA70CFAD-D0B6-0949-9B13-1E453EE35ACE}"/>
              </a:ext>
            </a:extLst>
          </p:cNvPr>
          <p:cNvSpPr>
            <a:spLocks noGrp="1"/>
          </p:cNvSpPr>
          <p:nvPr>
            <p:ph type="body" sz="quarter" idx="10" hasCustomPrompt="1"/>
          </p:nvPr>
        </p:nvSpPr>
        <p:spPr>
          <a:xfrm>
            <a:off x="1570038" y="7727024"/>
            <a:ext cx="21023638" cy="3017520"/>
          </a:xfrm>
          <a:prstGeom prst="rect">
            <a:avLst/>
          </a:prstGeom>
        </p:spPr>
        <p:txBody>
          <a:bodyPr anchor="ctr"/>
          <a:lstStyle>
            <a:lvl1pPr marL="0" indent="0">
              <a:buNone/>
              <a:defRPr sz="115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Tree>
    <p:extLst>
      <p:ext uri="{BB962C8B-B14F-4D97-AF65-F5344CB8AC3E}">
        <p14:creationId xmlns:p14="http://schemas.microsoft.com/office/powerpoint/2010/main" val="107752868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98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chart_weiß">
    <p:spTree>
      <p:nvGrpSpPr>
        <p:cNvPr id="1" name=""/>
        <p:cNvGrpSpPr/>
        <p:nvPr/>
      </p:nvGrpSpPr>
      <p:grpSpPr>
        <a:xfrm>
          <a:off x="0" y="0"/>
          <a:ext cx="0" cy="0"/>
          <a:chOff x="0" y="0"/>
          <a:chExt cx="0" cy="0"/>
        </a:xfrm>
      </p:grpSpPr>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384" y="12668034"/>
            <a:ext cx="2074185" cy="645941"/>
          </a:xfrm>
          <a:prstGeom prst="rect">
            <a:avLst/>
          </a:prstGeom>
          <a:ln w="12700">
            <a:miter lim="400000"/>
          </a:ln>
        </p:spPr>
      </p:pic>
      <p:sp>
        <p:nvSpPr>
          <p:cNvPr id="6" name="Textplatzhalter 6">
            <a:extLst>
              <a:ext uri="{FF2B5EF4-FFF2-40B4-BE49-F238E27FC236}">
                <a16:creationId xmlns:a16="http://schemas.microsoft.com/office/drawing/2014/main" id="{E6C8B5E2-3830-F84C-8164-CD2F146E989A}"/>
              </a:ext>
            </a:extLst>
          </p:cNvPr>
          <p:cNvSpPr>
            <a:spLocks noGrp="1"/>
          </p:cNvSpPr>
          <p:nvPr>
            <p:ph type="body" sz="quarter" idx="13" hasCustomPrompt="1"/>
          </p:nvPr>
        </p:nvSpPr>
        <p:spPr>
          <a:xfrm>
            <a:off x="1606551" y="4493369"/>
            <a:ext cx="1297018" cy="6479431"/>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de-DE"/>
              <a:t>01</a:t>
            </a:r>
            <a:endParaRPr lang="x-none"/>
          </a:p>
        </p:txBody>
      </p:sp>
      <p:sp>
        <p:nvSpPr>
          <p:cNvPr id="2" name="Textfeld 1">
            <a:extLst>
              <a:ext uri="{FF2B5EF4-FFF2-40B4-BE49-F238E27FC236}">
                <a16:creationId xmlns:a16="http://schemas.microsoft.com/office/drawing/2014/main" id="{D8AFDC11-4C1B-D64A-A036-73445A48A436}"/>
              </a:ext>
            </a:extLst>
          </p:cNvPr>
          <p:cNvSpPr txBox="1"/>
          <p:nvPr userDrawn="1"/>
        </p:nvSpPr>
        <p:spPr>
          <a:xfrm>
            <a:off x="1645920" y="2480156"/>
            <a:ext cx="4498347" cy="1344984"/>
          </a:xfrm>
          <a:prstGeom prst="rect">
            <a:avLst/>
          </a:prstGeom>
          <a:noFill/>
        </p:spPr>
        <p:txBody>
          <a:bodyPr wrap="none" rtlCol="0">
            <a:spAutoFit/>
          </a:bodyPr>
          <a:lstStyle/>
          <a:p>
            <a:pPr marL="0" lvl="0" indent="0" algn="l" defTabSz="1828709" rtl="0" eaLnBrk="1" latinLnBrk="0" hangingPunct="1">
              <a:lnSpc>
                <a:spcPct val="90000"/>
              </a:lnSpc>
              <a:spcBef>
                <a:spcPts val="2000"/>
              </a:spcBef>
              <a:buFont typeface="Arial" panose="020B0604020202020204" pitchFamily="34" charset="0"/>
              <a:buNone/>
            </a:pPr>
            <a:r>
              <a:rPr lang="x-none" sz="8800" b="1" i="0" kern="1200">
                <a:solidFill>
                  <a:schemeClr val="accent1"/>
                </a:solidFill>
                <a:latin typeface="Avenir Next" panose="020B0503020202020204" pitchFamily="34" charset="0"/>
                <a:ea typeface="+mn-ea"/>
                <a:cs typeface="Arial Black" panose="020B0604020202020204" pitchFamily="34" charset="0"/>
              </a:rPr>
              <a:t>Agenda</a:t>
            </a:r>
          </a:p>
        </p:txBody>
      </p:sp>
      <p:sp>
        <p:nvSpPr>
          <p:cNvPr id="8" name="Textplatzhalter 6">
            <a:extLst>
              <a:ext uri="{FF2B5EF4-FFF2-40B4-BE49-F238E27FC236}">
                <a16:creationId xmlns:a16="http://schemas.microsoft.com/office/drawing/2014/main" id="{A7209024-DA33-8B4B-B964-B359F680614A}"/>
              </a:ext>
            </a:extLst>
          </p:cNvPr>
          <p:cNvSpPr>
            <a:spLocks noGrp="1"/>
          </p:cNvSpPr>
          <p:nvPr>
            <p:ph type="body" sz="quarter" idx="14" hasCustomPrompt="1"/>
          </p:nvPr>
        </p:nvSpPr>
        <p:spPr>
          <a:xfrm>
            <a:off x="3028950" y="4493369"/>
            <a:ext cx="9798049" cy="6479431"/>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x-none"/>
              <a:t>Kapitel 1</a:t>
            </a:r>
          </a:p>
        </p:txBody>
      </p:sp>
    </p:spTree>
    <p:extLst>
      <p:ext uri="{BB962C8B-B14F-4D97-AF65-F5344CB8AC3E}">
        <p14:creationId xmlns:p14="http://schemas.microsoft.com/office/powerpoint/2010/main" val="366035083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chart_weiß">
    <p:spTree>
      <p:nvGrpSpPr>
        <p:cNvPr id="1" name=""/>
        <p:cNvGrpSpPr/>
        <p:nvPr/>
      </p:nvGrpSpPr>
      <p:grpSpPr>
        <a:xfrm>
          <a:off x="0" y="0"/>
          <a:ext cx="0" cy="0"/>
          <a:chOff x="0" y="0"/>
          <a:chExt cx="0" cy="0"/>
        </a:xfrm>
      </p:grpSpPr>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384" y="12668034"/>
            <a:ext cx="2074185" cy="645941"/>
          </a:xfrm>
          <a:prstGeom prst="rect">
            <a:avLst/>
          </a:prstGeom>
          <a:ln w="12700">
            <a:miter lim="400000"/>
          </a:ln>
        </p:spPr>
      </p:pic>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accent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E6C8B5E2-3830-F84C-8164-CD2F146E989A}"/>
              </a:ext>
            </a:extLst>
          </p:cNvPr>
          <p:cNvSpPr>
            <a:spLocks noGrp="1"/>
          </p:cNvSpPr>
          <p:nvPr>
            <p:ph type="body" sz="quarter" idx="13" hasCustomPrompt="1"/>
          </p:nvPr>
        </p:nvSpPr>
        <p:spPr>
          <a:xfrm>
            <a:off x="1606550" y="3096369"/>
            <a:ext cx="20295689" cy="7925858"/>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de-DE"/>
              <a:t>Text einfügen</a:t>
            </a:r>
            <a:endParaRPr lang="x-none"/>
          </a:p>
        </p:txBody>
      </p:sp>
    </p:spTree>
    <p:extLst>
      <p:ext uri="{BB962C8B-B14F-4D97-AF65-F5344CB8AC3E}">
        <p14:creationId xmlns:p14="http://schemas.microsoft.com/office/powerpoint/2010/main" val="467606151"/>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Untertitel">
    <p:spTree>
      <p:nvGrpSpPr>
        <p:cNvPr id="1" name=""/>
        <p:cNvGrpSpPr/>
        <p:nvPr/>
      </p:nvGrpSpPr>
      <p:grpSpPr>
        <a:xfrm>
          <a:off x="0" y="0"/>
          <a:ext cx="0" cy="0"/>
          <a:chOff x="0" y="0"/>
          <a:chExt cx="0" cy="0"/>
        </a:xfrm>
      </p:grpSpPr>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384" y="12668034"/>
            <a:ext cx="2074185" cy="645941"/>
          </a:xfrm>
          <a:prstGeom prst="rect">
            <a:avLst/>
          </a:prstGeom>
          <a:ln w="12700">
            <a:miter lim="400000"/>
          </a:ln>
        </p:spPr>
      </p:pic>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accent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E6C8B5E2-3830-F84C-8164-CD2F146E989A}"/>
              </a:ext>
            </a:extLst>
          </p:cNvPr>
          <p:cNvSpPr>
            <a:spLocks noGrp="1"/>
          </p:cNvSpPr>
          <p:nvPr>
            <p:ph type="body" sz="quarter" idx="13" hasCustomPrompt="1"/>
          </p:nvPr>
        </p:nvSpPr>
        <p:spPr>
          <a:xfrm>
            <a:off x="1606550" y="3096369"/>
            <a:ext cx="20295689" cy="7925858"/>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de-DE"/>
              <a:t>Text einfügen</a:t>
            </a:r>
            <a:endParaRPr lang="x-none"/>
          </a:p>
        </p:txBody>
      </p:sp>
      <p:sp>
        <p:nvSpPr>
          <p:cNvPr id="7" name="Textplatzhalter 6">
            <a:extLst>
              <a:ext uri="{FF2B5EF4-FFF2-40B4-BE49-F238E27FC236}">
                <a16:creationId xmlns:a16="http://schemas.microsoft.com/office/drawing/2014/main" id="{019989AC-D6B5-FF4C-843C-CE69F7279E45}"/>
              </a:ext>
            </a:extLst>
          </p:cNvPr>
          <p:cNvSpPr>
            <a:spLocks noGrp="1"/>
          </p:cNvSpPr>
          <p:nvPr>
            <p:ph type="body" sz="quarter" idx="14" hasCustomPrompt="1"/>
          </p:nvPr>
        </p:nvSpPr>
        <p:spPr>
          <a:xfrm>
            <a:off x="1606550" y="1818640"/>
            <a:ext cx="11291303" cy="578636"/>
          </a:xfrm>
          <a:prstGeom prst="rect">
            <a:avLst/>
          </a:prstGeom>
        </p:spPr>
        <p:txBody>
          <a:bodyPr anchor="ctr"/>
          <a:lstStyle>
            <a:lvl1pPr marL="0" indent="0">
              <a:buNone/>
              <a:defRPr sz="3200" b="0" i="1">
                <a:solidFill>
                  <a:schemeClr val="tx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139233321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ur Titel_dunkelblau">
    <p:spTree>
      <p:nvGrpSpPr>
        <p:cNvPr id="1" name=""/>
        <p:cNvGrpSpPr/>
        <p:nvPr/>
      </p:nvGrpSpPr>
      <p:grpSpPr>
        <a:xfrm>
          <a:off x="0" y="0"/>
          <a:ext cx="0" cy="0"/>
          <a:chOff x="0" y="0"/>
          <a:chExt cx="0" cy="0"/>
        </a:xfrm>
      </p:grpSpPr>
      <p:sp>
        <p:nvSpPr>
          <p:cNvPr id="3" name="Rechteck">
            <a:extLst>
              <a:ext uri="{FF2B5EF4-FFF2-40B4-BE49-F238E27FC236}">
                <a16:creationId xmlns:a16="http://schemas.microsoft.com/office/drawing/2014/main" id="{238F2431-D86E-114E-BAC6-4579962FD7AB}"/>
              </a:ext>
            </a:extLst>
          </p:cNvPr>
          <p:cNvSpPr/>
          <p:nvPr userDrawn="1"/>
        </p:nvSpPr>
        <p:spPr>
          <a:xfrm>
            <a:off x="-51034" y="-24199"/>
            <a:ext cx="24486069" cy="8103451"/>
          </a:xfrm>
          <a:prstGeom prst="rect">
            <a:avLst/>
          </a:prstGeom>
          <a:solidFill>
            <a:schemeClr val="accent3"/>
          </a:solidFill>
          <a:ln w="12700">
            <a:miter lim="400000"/>
          </a:ln>
        </p:spPr>
        <p:txBody>
          <a:bodyPr lIns="0" tIns="0" rIns="0" bIns="0" anchor="ctr"/>
          <a:lstStyle/>
          <a:p>
            <a:pPr algn="ctr">
              <a:defRPr sz="2900" cap="none" spc="0">
                <a:latin typeface="Filson Pro Bold"/>
                <a:ea typeface="Filson Pro Bold"/>
                <a:cs typeface="Filson Pro Bold"/>
                <a:sym typeface="Filson Pro Bold"/>
              </a:defRPr>
            </a:pPr>
            <a:endParaRPr>
              <a:latin typeface="Avenir Next" panose="020B0503020202020204" pitchFamily="34" charset="0"/>
            </a:endParaRPr>
          </a:p>
        </p:txBody>
      </p:sp>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384" y="12668034"/>
            <a:ext cx="2074185" cy="645941"/>
          </a:xfrm>
          <a:prstGeom prst="rect">
            <a:avLst/>
          </a:prstGeom>
          <a:ln w="12700">
            <a:miter lim="400000"/>
          </a:ln>
        </p:spPr>
      </p:pic>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Tree>
    <p:extLst>
      <p:ext uri="{BB962C8B-B14F-4D97-AF65-F5344CB8AC3E}">
        <p14:creationId xmlns:p14="http://schemas.microsoft.com/office/powerpoint/2010/main" val="62375516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t Untertitel_dunkelblau">
    <p:spTree>
      <p:nvGrpSpPr>
        <p:cNvPr id="1" name=""/>
        <p:cNvGrpSpPr/>
        <p:nvPr/>
      </p:nvGrpSpPr>
      <p:grpSpPr>
        <a:xfrm>
          <a:off x="0" y="0"/>
          <a:ext cx="0" cy="0"/>
          <a:chOff x="0" y="0"/>
          <a:chExt cx="0" cy="0"/>
        </a:xfrm>
      </p:grpSpPr>
      <p:sp>
        <p:nvSpPr>
          <p:cNvPr id="3" name="Rechteck">
            <a:extLst>
              <a:ext uri="{FF2B5EF4-FFF2-40B4-BE49-F238E27FC236}">
                <a16:creationId xmlns:a16="http://schemas.microsoft.com/office/drawing/2014/main" id="{238F2431-D86E-114E-BAC6-4579962FD7AB}"/>
              </a:ext>
            </a:extLst>
          </p:cNvPr>
          <p:cNvSpPr/>
          <p:nvPr userDrawn="1"/>
        </p:nvSpPr>
        <p:spPr>
          <a:xfrm>
            <a:off x="-51034" y="-24199"/>
            <a:ext cx="24486069" cy="8103451"/>
          </a:xfrm>
          <a:prstGeom prst="rect">
            <a:avLst/>
          </a:prstGeom>
          <a:solidFill>
            <a:schemeClr val="accent3"/>
          </a:solidFill>
          <a:ln w="12700">
            <a:miter lim="400000"/>
          </a:ln>
        </p:spPr>
        <p:txBody>
          <a:bodyPr lIns="0" tIns="0" rIns="0" bIns="0" anchor="ctr"/>
          <a:lstStyle/>
          <a:p>
            <a:pPr algn="ctr">
              <a:defRPr sz="2900" cap="none" spc="0">
                <a:latin typeface="Filson Pro Bold"/>
                <a:ea typeface="Filson Pro Bold"/>
                <a:cs typeface="Filson Pro Bold"/>
                <a:sym typeface="Filson Pro Bold"/>
              </a:defRPr>
            </a:pPr>
            <a:endParaRPr>
              <a:latin typeface="Avenir Next" panose="020B0503020202020204" pitchFamily="34" charset="0"/>
            </a:endParaRPr>
          </a:p>
        </p:txBody>
      </p:sp>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384" y="12668034"/>
            <a:ext cx="2074185" cy="645941"/>
          </a:xfrm>
          <a:prstGeom prst="rect">
            <a:avLst/>
          </a:prstGeom>
          <a:ln w="12700">
            <a:miter lim="400000"/>
          </a:ln>
        </p:spPr>
      </p:pic>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159127DE-CA2C-CD45-83CB-1C73EF7567A4}"/>
              </a:ext>
            </a:extLst>
          </p:cNvPr>
          <p:cNvSpPr>
            <a:spLocks noGrp="1"/>
          </p:cNvSpPr>
          <p:nvPr>
            <p:ph type="body" sz="quarter" idx="13" hasCustomPrompt="1"/>
          </p:nvPr>
        </p:nvSpPr>
        <p:spPr>
          <a:xfrm>
            <a:off x="1606550" y="1818640"/>
            <a:ext cx="20295689" cy="578636"/>
          </a:xfrm>
          <a:prstGeom prst="rect">
            <a:avLst/>
          </a:prstGeom>
        </p:spPr>
        <p:txBody>
          <a:bodyPr anchor="ctr"/>
          <a:lstStyle>
            <a:lvl1pPr marL="0" indent="0">
              <a:buNone/>
              <a:defRPr sz="3200" b="0" i="1">
                <a:solidFill>
                  <a:schemeClr val="bg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355952355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_weiß">
    <p:bg>
      <p:bgPr>
        <a:solidFill>
          <a:schemeClr val="accent3"/>
        </a:solidFill>
        <a:effectLst/>
      </p:bgPr>
    </p:bg>
    <p:spTree>
      <p:nvGrpSpPr>
        <p:cNvPr id="1" name=""/>
        <p:cNvGrpSpPr/>
        <p:nvPr/>
      </p:nvGrpSpPr>
      <p:grpSpPr>
        <a:xfrm>
          <a:off x="0" y="0"/>
          <a:ext cx="0" cy="0"/>
          <a:chOff x="0" y="0"/>
          <a:chExt cx="0" cy="0"/>
        </a:xfrm>
      </p:grpSpPr>
      <p:sp>
        <p:nvSpPr>
          <p:cNvPr id="3" name="Rechteck">
            <a:extLst>
              <a:ext uri="{FF2B5EF4-FFF2-40B4-BE49-F238E27FC236}">
                <a16:creationId xmlns:a16="http://schemas.microsoft.com/office/drawing/2014/main" id="{238F2431-D86E-114E-BAC6-4579962FD7AB}"/>
              </a:ext>
            </a:extLst>
          </p:cNvPr>
          <p:cNvSpPr/>
          <p:nvPr userDrawn="1"/>
        </p:nvSpPr>
        <p:spPr>
          <a:xfrm>
            <a:off x="-51034" y="-24199"/>
            <a:ext cx="24486069" cy="8103451"/>
          </a:xfrm>
          <a:prstGeom prst="rect">
            <a:avLst/>
          </a:prstGeom>
          <a:solidFill>
            <a:schemeClr val="bg1"/>
          </a:solidFill>
          <a:ln w="12700">
            <a:miter lim="400000"/>
          </a:ln>
        </p:spPr>
        <p:txBody>
          <a:bodyPr lIns="0" tIns="0" rIns="0" bIns="0" anchor="ctr"/>
          <a:lstStyle/>
          <a:p>
            <a:pPr algn="ctr">
              <a:defRPr sz="29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accent4"/>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pic>
        <p:nvPicPr>
          <p:cNvPr id="6" name="blubito-logo-neg.pdf" descr="blubito-logo-neg.pdf">
            <a:extLst>
              <a:ext uri="{FF2B5EF4-FFF2-40B4-BE49-F238E27FC236}">
                <a16:creationId xmlns:a16="http://schemas.microsoft.com/office/drawing/2014/main" id="{99C801A9-9B12-074C-AF32-799EDB80D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945" y="12668034"/>
            <a:ext cx="2091063" cy="645941"/>
          </a:xfrm>
          <a:prstGeom prst="rect">
            <a:avLst/>
          </a:prstGeom>
          <a:ln w="12700">
            <a:miter lim="400000"/>
          </a:ln>
        </p:spPr>
      </p:pic>
      <p:sp>
        <p:nvSpPr>
          <p:cNvPr id="7" name="Textplatzhalter 6">
            <a:extLst>
              <a:ext uri="{FF2B5EF4-FFF2-40B4-BE49-F238E27FC236}">
                <a16:creationId xmlns:a16="http://schemas.microsoft.com/office/drawing/2014/main" id="{D9E6C293-F767-B74C-8668-376AAF443632}"/>
              </a:ext>
            </a:extLst>
          </p:cNvPr>
          <p:cNvSpPr>
            <a:spLocks noGrp="1"/>
          </p:cNvSpPr>
          <p:nvPr>
            <p:ph type="body" sz="quarter" idx="13" hasCustomPrompt="1"/>
          </p:nvPr>
        </p:nvSpPr>
        <p:spPr>
          <a:xfrm>
            <a:off x="1606550" y="3096369"/>
            <a:ext cx="20295689" cy="4465966"/>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de-DE"/>
              <a:t>Text einfügen</a:t>
            </a:r>
            <a:endParaRPr lang="x-none"/>
          </a:p>
        </p:txBody>
      </p:sp>
    </p:spTree>
    <p:extLst>
      <p:ext uri="{BB962C8B-B14F-4D97-AF65-F5344CB8AC3E}">
        <p14:creationId xmlns:p14="http://schemas.microsoft.com/office/powerpoint/2010/main" val="2150818878"/>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t Untertitel_weiß">
    <p:bg>
      <p:bgPr>
        <a:solidFill>
          <a:schemeClr val="accent3"/>
        </a:solidFill>
        <a:effectLst/>
      </p:bgPr>
    </p:bg>
    <p:spTree>
      <p:nvGrpSpPr>
        <p:cNvPr id="1" name=""/>
        <p:cNvGrpSpPr/>
        <p:nvPr/>
      </p:nvGrpSpPr>
      <p:grpSpPr>
        <a:xfrm>
          <a:off x="0" y="0"/>
          <a:ext cx="0" cy="0"/>
          <a:chOff x="0" y="0"/>
          <a:chExt cx="0" cy="0"/>
        </a:xfrm>
      </p:grpSpPr>
      <p:sp>
        <p:nvSpPr>
          <p:cNvPr id="3" name="Rechteck">
            <a:extLst>
              <a:ext uri="{FF2B5EF4-FFF2-40B4-BE49-F238E27FC236}">
                <a16:creationId xmlns:a16="http://schemas.microsoft.com/office/drawing/2014/main" id="{238F2431-D86E-114E-BAC6-4579962FD7AB}"/>
              </a:ext>
            </a:extLst>
          </p:cNvPr>
          <p:cNvSpPr/>
          <p:nvPr userDrawn="1"/>
        </p:nvSpPr>
        <p:spPr>
          <a:xfrm>
            <a:off x="-51034" y="-24199"/>
            <a:ext cx="24486069" cy="8103451"/>
          </a:xfrm>
          <a:prstGeom prst="rect">
            <a:avLst/>
          </a:prstGeom>
          <a:solidFill>
            <a:schemeClr val="bg1"/>
          </a:solidFill>
          <a:ln w="12700">
            <a:miter lim="400000"/>
          </a:ln>
        </p:spPr>
        <p:txBody>
          <a:bodyPr lIns="0" tIns="0" rIns="0" bIns="0" anchor="ctr"/>
          <a:lstStyle/>
          <a:p>
            <a:pPr algn="ctr">
              <a:defRPr sz="29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accent4"/>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pic>
        <p:nvPicPr>
          <p:cNvPr id="6" name="blubito-logo-neg.pdf" descr="blubito-logo-neg.pdf">
            <a:extLst>
              <a:ext uri="{FF2B5EF4-FFF2-40B4-BE49-F238E27FC236}">
                <a16:creationId xmlns:a16="http://schemas.microsoft.com/office/drawing/2014/main" id="{99C801A9-9B12-074C-AF32-799EDB80D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945" y="12668034"/>
            <a:ext cx="2091063" cy="645941"/>
          </a:xfrm>
          <a:prstGeom prst="rect">
            <a:avLst/>
          </a:prstGeom>
          <a:ln w="12700">
            <a:miter lim="400000"/>
          </a:ln>
        </p:spPr>
      </p:pic>
      <p:sp>
        <p:nvSpPr>
          <p:cNvPr id="7" name="Textplatzhalter 6">
            <a:extLst>
              <a:ext uri="{FF2B5EF4-FFF2-40B4-BE49-F238E27FC236}">
                <a16:creationId xmlns:a16="http://schemas.microsoft.com/office/drawing/2014/main" id="{D2CD9E40-9649-8347-B7C5-C3CF0524045D}"/>
              </a:ext>
            </a:extLst>
          </p:cNvPr>
          <p:cNvSpPr>
            <a:spLocks noGrp="1"/>
          </p:cNvSpPr>
          <p:nvPr>
            <p:ph type="body" sz="quarter" idx="13" hasCustomPrompt="1"/>
          </p:nvPr>
        </p:nvSpPr>
        <p:spPr>
          <a:xfrm>
            <a:off x="1606550" y="1818640"/>
            <a:ext cx="20295689" cy="578636"/>
          </a:xfrm>
          <a:prstGeom prst="rect">
            <a:avLst/>
          </a:prstGeom>
        </p:spPr>
        <p:txBody>
          <a:bodyPr anchor="ctr"/>
          <a:lstStyle>
            <a:lvl1pPr marL="0" indent="0">
              <a:buNone/>
              <a:defRPr sz="3200" b="0" i="1">
                <a:solidFill>
                  <a:schemeClr val="accent3"/>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29792786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r Titel_dunkelblau 2">
    <p:spTree>
      <p:nvGrpSpPr>
        <p:cNvPr id="1" name=""/>
        <p:cNvGrpSpPr/>
        <p:nvPr/>
      </p:nvGrpSpPr>
      <p:grpSpPr>
        <a:xfrm>
          <a:off x="0" y="0"/>
          <a:ext cx="0" cy="0"/>
          <a:chOff x="0" y="0"/>
          <a:chExt cx="0" cy="0"/>
        </a:xfrm>
      </p:grpSpPr>
      <p:sp>
        <p:nvSpPr>
          <p:cNvPr id="7" name="Rechteck">
            <a:extLst>
              <a:ext uri="{FF2B5EF4-FFF2-40B4-BE49-F238E27FC236}">
                <a16:creationId xmlns:a16="http://schemas.microsoft.com/office/drawing/2014/main" id="{D31A150E-10A5-8E4E-B1A1-1FEE3D50EE59}"/>
              </a:ext>
            </a:extLst>
          </p:cNvPr>
          <p:cNvSpPr/>
          <p:nvPr userDrawn="1"/>
        </p:nvSpPr>
        <p:spPr>
          <a:xfrm>
            <a:off x="-265902" y="-29575"/>
            <a:ext cx="13786741" cy="13775150"/>
          </a:xfrm>
          <a:prstGeom prst="rect">
            <a:avLst/>
          </a:prstGeom>
          <a:solidFill>
            <a:schemeClr val="accent3"/>
          </a:solidFill>
          <a:ln w="12700">
            <a:miter lim="400000"/>
          </a:ln>
        </p:spPr>
        <p:txBody>
          <a:bodyPr lIns="0" tIns="0" rIns="0" bIns="0" anchor="ctr"/>
          <a:lstStyle/>
          <a:p>
            <a:pPr algn="ctr">
              <a:defRPr sz="31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11291303" cy="847633"/>
          </a:xfrm>
          <a:prstGeom prst="rect">
            <a:avLst/>
          </a:prstGeom>
        </p:spPr>
        <p:txBody>
          <a:bodyPr anchor="ctr"/>
          <a:lstStyle>
            <a:lvl1pPr marL="0" indent="0">
              <a:buNone/>
              <a:defRPr sz="60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pic>
        <p:nvPicPr>
          <p:cNvPr id="8" name="blubito-logo-neg.pdf" descr="blubito-logo-neg.pdf">
            <a:extLst>
              <a:ext uri="{FF2B5EF4-FFF2-40B4-BE49-F238E27FC236}">
                <a16:creationId xmlns:a16="http://schemas.microsoft.com/office/drawing/2014/main" id="{265C8B6E-7FA3-CF41-AF13-73FB2AE460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945" y="12668034"/>
            <a:ext cx="2091063" cy="645941"/>
          </a:xfrm>
          <a:prstGeom prst="rect">
            <a:avLst/>
          </a:prstGeom>
          <a:ln w="12700">
            <a:miter lim="400000"/>
          </a:ln>
        </p:spPr>
      </p:pic>
    </p:spTree>
    <p:extLst>
      <p:ext uri="{BB962C8B-B14F-4D97-AF65-F5344CB8AC3E}">
        <p14:creationId xmlns:p14="http://schemas.microsoft.com/office/powerpoint/2010/main" val="367096827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chart">
    <p:bg>
      <p:bgPr>
        <a:solidFill>
          <a:schemeClr val="accent4"/>
        </a:solidFill>
        <a:effectLst/>
      </p:bgPr>
    </p:bg>
    <p:spTree>
      <p:nvGrpSpPr>
        <p:cNvPr id="1" name=""/>
        <p:cNvGrpSpPr/>
        <p:nvPr/>
      </p:nvGrpSpPr>
      <p:grpSpPr>
        <a:xfrm>
          <a:off x="0" y="0"/>
          <a:ext cx="0" cy="0"/>
          <a:chOff x="0" y="0"/>
          <a:chExt cx="0" cy="0"/>
        </a:xfrm>
      </p:grpSpPr>
      <p:pic>
        <p:nvPicPr>
          <p:cNvPr id="4" name="blubito-logo-neg.pdf" descr="blubito-logo-neg.pdf">
            <a:extLst>
              <a:ext uri="{FF2B5EF4-FFF2-40B4-BE49-F238E27FC236}">
                <a16:creationId xmlns:a16="http://schemas.microsoft.com/office/drawing/2014/main" id="{72AAFDF2-2F54-C745-BE3B-0458A08BCE59}"/>
              </a:ext>
            </a:extLst>
          </p:cNvPr>
          <p:cNvPicPr>
            <a:picLocks noChangeAspect="1"/>
          </p:cNvPicPr>
          <p:nvPr userDrawn="1"/>
        </p:nvPicPr>
        <p:blipFill>
          <a:blip r:embed="rId2"/>
          <a:stretch>
            <a:fillRect/>
          </a:stretch>
        </p:blipFill>
        <p:spPr>
          <a:xfrm>
            <a:off x="820945" y="12668034"/>
            <a:ext cx="2091063" cy="645941"/>
          </a:xfrm>
          <a:prstGeom prst="rect">
            <a:avLst/>
          </a:prstGeom>
          <a:ln w="12700">
            <a:miter lim="400000"/>
          </a:ln>
        </p:spPr>
      </p:pic>
      <p:sp>
        <p:nvSpPr>
          <p:cNvPr id="3" name="Textplatzhalter 6">
            <a:extLst>
              <a:ext uri="{FF2B5EF4-FFF2-40B4-BE49-F238E27FC236}">
                <a16:creationId xmlns:a16="http://schemas.microsoft.com/office/drawing/2014/main" id="{EA70CFAD-D0B6-0949-9B13-1E453EE35ACE}"/>
              </a:ext>
            </a:extLst>
          </p:cNvPr>
          <p:cNvSpPr>
            <a:spLocks noGrp="1"/>
          </p:cNvSpPr>
          <p:nvPr>
            <p:ph type="body" sz="quarter" idx="10" hasCustomPrompt="1"/>
          </p:nvPr>
        </p:nvSpPr>
        <p:spPr>
          <a:xfrm>
            <a:off x="1570038" y="7727024"/>
            <a:ext cx="21023638" cy="3017520"/>
          </a:xfrm>
          <a:prstGeom prst="rect">
            <a:avLst/>
          </a:prstGeom>
        </p:spPr>
        <p:txBody>
          <a:bodyPr anchor="ctr"/>
          <a:lstStyle>
            <a:lvl1pPr marL="0" indent="0">
              <a:buNone/>
              <a:defRPr sz="115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Tree>
    <p:extLst>
      <p:ext uri="{BB962C8B-B14F-4D97-AF65-F5344CB8AC3E}">
        <p14:creationId xmlns:p14="http://schemas.microsoft.com/office/powerpoint/2010/main" val="107752868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98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t Untertitel_dunkelblau 2">
    <p:spTree>
      <p:nvGrpSpPr>
        <p:cNvPr id="1" name=""/>
        <p:cNvGrpSpPr/>
        <p:nvPr/>
      </p:nvGrpSpPr>
      <p:grpSpPr>
        <a:xfrm>
          <a:off x="0" y="0"/>
          <a:ext cx="0" cy="0"/>
          <a:chOff x="0" y="0"/>
          <a:chExt cx="0" cy="0"/>
        </a:xfrm>
      </p:grpSpPr>
      <p:sp>
        <p:nvSpPr>
          <p:cNvPr id="7" name="Rechteck">
            <a:extLst>
              <a:ext uri="{FF2B5EF4-FFF2-40B4-BE49-F238E27FC236}">
                <a16:creationId xmlns:a16="http://schemas.microsoft.com/office/drawing/2014/main" id="{D31A150E-10A5-8E4E-B1A1-1FEE3D50EE59}"/>
              </a:ext>
            </a:extLst>
          </p:cNvPr>
          <p:cNvSpPr/>
          <p:nvPr userDrawn="1"/>
        </p:nvSpPr>
        <p:spPr>
          <a:xfrm>
            <a:off x="-265902" y="-29575"/>
            <a:ext cx="13786741" cy="13775150"/>
          </a:xfrm>
          <a:prstGeom prst="rect">
            <a:avLst/>
          </a:prstGeom>
          <a:solidFill>
            <a:schemeClr val="accent3"/>
          </a:solidFill>
          <a:ln w="12700">
            <a:miter lim="400000"/>
          </a:ln>
        </p:spPr>
        <p:txBody>
          <a:bodyPr lIns="0" tIns="0" rIns="0" bIns="0" anchor="ctr"/>
          <a:lstStyle/>
          <a:p>
            <a:pPr algn="ctr">
              <a:defRPr sz="31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11291303" cy="847633"/>
          </a:xfrm>
          <a:prstGeom prst="rect">
            <a:avLst/>
          </a:prstGeom>
        </p:spPr>
        <p:txBody>
          <a:bodyPr anchor="ctr"/>
          <a:lstStyle>
            <a:lvl1pPr marL="0" indent="0">
              <a:buNone/>
              <a:defRPr sz="60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159127DE-CA2C-CD45-83CB-1C73EF7567A4}"/>
              </a:ext>
            </a:extLst>
          </p:cNvPr>
          <p:cNvSpPr>
            <a:spLocks noGrp="1"/>
          </p:cNvSpPr>
          <p:nvPr>
            <p:ph type="body" sz="quarter" idx="13" hasCustomPrompt="1"/>
          </p:nvPr>
        </p:nvSpPr>
        <p:spPr>
          <a:xfrm>
            <a:off x="1606550" y="1818640"/>
            <a:ext cx="11291303" cy="578636"/>
          </a:xfrm>
          <a:prstGeom prst="rect">
            <a:avLst/>
          </a:prstGeom>
        </p:spPr>
        <p:txBody>
          <a:bodyPr anchor="ctr"/>
          <a:lstStyle>
            <a:lvl1pPr marL="0" indent="0">
              <a:buNone/>
              <a:defRPr sz="3200" b="0" i="1">
                <a:solidFill>
                  <a:schemeClr val="bg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pic>
        <p:nvPicPr>
          <p:cNvPr id="8" name="blubito-logo-neg.pdf" descr="blubito-logo-neg.pdf">
            <a:extLst>
              <a:ext uri="{FF2B5EF4-FFF2-40B4-BE49-F238E27FC236}">
                <a16:creationId xmlns:a16="http://schemas.microsoft.com/office/drawing/2014/main" id="{265C8B6E-7FA3-CF41-AF13-73FB2AE460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945" y="12668034"/>
            <a:ext cx="2091063" cy="645941"/>
          </a:xfrm>
          <a:prstGeom prst="rect">
            <a:avLst/>
          </a:prstGeom>
          <a:ln w="12700">
            <a:miter lim="400000"/>
          </a:ln>
        </p:spPr>
      </p:pic>
    </p:spTree>
    <p:extLst>
      <p:ext uri="{BB962C8B-B14F-4D97-AF65-F5344CB8AC3E}">
        <p14:creationId xmlns:p14="http://schemas.microsoft.com/office/powerpoint/2010/main" val="330250196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r Titel_weiß 2">
    <p:bg>
      <p:bgPr>
        <a:solidFill>
          <a:schemeClr val="accent3"/>
        </a:solidFill>
        <a:effectLst/>
      </p:bgPr>
    </p:bg>
    <p:spTree>
      <p:nvGrpSpPr>
        <p:cNvPr id="1" name=""/>
        <p:cNvGrpSpPr/>
        <p:nvPr/>
      </p:nvGrpSpPr>
      <p:grpSpPr>
        <a:xfrm>
          <a:off x="0" y="0"/>
          <a:ext cx="0" cy="0"/>
          <a:chOff x="0" y="0"/>
          <a:chExt cx="0" cy="0"/>
        </a:xfrm>
      </p:grpSpPr>
      <p:sp>
        <p:nvSpPr>
          <p:cNvPr id="7" name="Rechteck">
            <a:extLst>
              <a:ext uri="{FF2B5EF4-FFF2-40B4-BE49-F238E27FC236}">
                <a16:creationId xmlns:a16="http://schemas.microsoft.com/office/drawing/2014/main" id="{D31A150E-10A5-8E4E-B1A1-1FEE3D50EE59}"/>
              </a:ext>
            </a:extLst>
          </p:cNvPr>
          <p:cNvSpPr/>
          <p:nvPr userDrawn="1"/>
        </p:nvSpPr>
        <p:spPr>
          <a:xfrm>
            <a:off x="-265902" y="-29575"/>
            <a:ext cx="13786741" cy="13775150"/>
          </a:xfrm>
          <a:prstGeom prst="rect">
            <a:avLst/>
          </a:prstGeom>
          <a:solidFill>
            <a:schemeClr val="bg1"/>
          </a:solidFill>
          <a:ln w="12700">
            <a:miter lim="400000"/>
          </a:ln>
        </p:spPr>
        <p:txBody>
          <a:bodyPr lIns="0" tIns="0" rIns="0" bIns="0" anchor="ctr"/>
          <a:lstStyle/>
          <a:p>
            <a:pPr algn="ctr">
              <a:defRPr sz="31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11291303" cy="847633"/>
          </a:xfrm>
          <a:prstGeom prst="rect">
            <a:avLst/>
          </a:prstGeom>
        </p:spPr>
        <p:txBody>
          <a:bodyPr anchor="ctr"/>
          <a:lstStyle>
            <a:lvl1pPr marL="0" indent="0">
              <a:buNone/>
              <a:defRPr sz="6000" b="1" i="0">
                <a:solidFill>
                  <a:schemeClr val="accent4"/>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pic>
        <p:nvPicPr>
          <p:cNvPr id="9" name="blubito-logo.png" descr="blubito-logo.png">
            <a:extLst>
              <a:ext uri="{FF2B5EF4-FFF2-40B4-BE49-F238E27FC236}">
                <a16:creationId xmlns:a16="http://schemas.microsoft.com/office/drawing/2014/main" id="{61B03F3A-09A9-7745-9FB7-9B71784E00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384" y="12668034"/>
            <a:ext cx="2074185" cy="645941"/>
          </a:xfrm>
          <a:prstGeom prst="rect">
            <a:avLst/>
          </a:prstGeom>
          <a:ln w="12700">
            <a:miter lim="400000"/>
          </a:ln>
        </p:spPr>
      </p:pic>
    </p:spTree>
    <p:extLst>
      <p:ext uri="{BB962C8B-B14F-4D97-AF65-F5344CB8AC3E}">
        <p14:creationId xmlns:p14="http://schemas.microsoft.com/office/powerpoint/2010/main" val="243737334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it Untertitel_weiß 2">
    <p:bg>
      <p:bgPr>
        <a:solidFill>
          <a:schemeClr val="accent3"/>
        </a:solidFill>
        <a:effectLst/>
      </p:bgPr>
    </p:bg>
    <p:spTree>
      <p:nvGrpSpPr>
        <p:cNvPr id="1" name=""/>
        <p:cNvGrpSpPr/>
        <p:nvPr/>
      </p:nvGrpSpPr>
      <p:grpSpPr>
        <a:xfrm>
          <a:off x="0" y="0"/>
          <a:ext cx="0" cy="0"/>
          <a:chOff x="0" y="0"/>
          <a:chExt cx="0" cy="0"/>
        </a:xfrm>
      </p:grpSpPr>
      <p:sp>
        <p:nvSpPr>
          <p:cNvPr id="7" name="Rechteck">
            <a:extLst>
              <a:ext uri="{FF2B5EF4-FFF2-40B4-BE49-F238E27FC236}">
                <a16:creationId xmlns:a16="http://schemas.microsoft.com/office/drawing/2014/main" id="{D31A150E-10A5-8E4E-B1A1-1FEE3D50EE59}"/>
              </a:ext>
            </a:extLst>
          </p:cNvPr>
          <p:cNvSpPr/>
          <p:nvPr userDrawn="1"/>
        </p:nvSpPr>
        <p:spPr>
          <a:xfrm>
            <a:off x="-265902" y="-29575"/>
            <a:ext cx="13786741" cy="13775150"/>
          </a:xfrm>
          <a:prstGeom prst="rect">
            <a:avLst/>
          </a:prstGeom>
          <a:solidFill>
            <a:schemeClr val="bg1"/>
          </a:solidFill>
          <a:ln w="12700">
            <a:miter lim="400000"/>
          </a:ln>
        </p:spPr>
        <p:txBody>
          <a:bodyPr lIns="0" tIns="0" rIns="0" bIns="0" anchor="ctr"/>
          <a:lstStyle/>
          <a:p>
            <a:pPr algn="ctr">
              <a:defRPr sz="31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11291303" cy="847633"/>
          </a:xfrm>
          <a:prstGeom prst="rect">
            <a:avLst/>
          </a:prstGeom>
        </p:spPr>
        <p:txBody>
          <a:bodyPr anchor="ctr"/>
          <a:lstStyle>
            <a:lvl1pPr marL="0" indent="0">
              <a:buNone/>
              <a:defRPr sz="6000" b="1" i="0">
                <a:solidFill>
                  <a:schemeClr val="accent4"/>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159127DE-CA2C-CD45-83CB-1C73EF7567A4}"/>
              </a:ext>
            </a:extLst>
          </p:cNvPr>
          <p:cNvSpPr>
            <a:spLocks noGrp="1"/>
          </p:cNvSpPr>
          <p:nvPr>
            <p:ph type="body" sz="quarter" idx="13" hasCustomPrompt="1"/>
          </p:nvPr>
        </p:nvSpPr>
        <p:spPr>
          <a:xfrm>
            <a:off x="1606550" y="1818640"/>
            <a:ext cx="11291303" cy="578636"/>
          </a:xfrm>
          <a:prstGeom prst="rect">
            <a:avLst/>
          </a:prstGeom>
        </p:spPr>
        <p:txBody>
          <a:bodyPr anchor="ctr"/>
          <a:lstStyle>
            <a:lvl1pPr marL="0" indent="0">
              <a:buNone/>
              <a:defRPr sz="3200" b="0" i="1">
                <a:solidFill>
                  <a:schemeClr val="accent3"/>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pic>
        <p:nvPicPr>
          <p:cNvPr id="9" name="blubito-logo.png" descr="blubito-logo.png">
            <a:extLst>
              <a:ext uri="{FF2B5EF4-FFF2-40B4-BE49-F238E27FC236}">
                <a16:creationId xmlns:a16="http://schemas.microsoft.com/office/drawing/2014/main" id="{61B03F3A-09A9-7745-9FB7-9B71784E00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384" y="12668034"/>
            <a:ext cx="2074185" cy="645941"/>
          </a:xfrm>
          <a:prstGeom prst="rect">
            <a:avLst/>
          </a:prstGeom>
          <a:ln w="12700">
            <a:miter lim="400000"/>
          </a:ln>
        </p:spPr>
      </p:pic>
    </p:spTree>
    <p:extLst>
      <p:ext uri="{BB962C8B-B14F-4D97-AF65-F5344CB8AC3E}">
        <p14:creationId xmlns:p14="http://schemas.microsoft.com/office/powerpoint/2010/main" val="424957494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o_weiß">
    <p:spTree>
      <p:nvGrpSpPr>
        <p:cNvPr id="1" name=""/>
        <p:cNvGrpSpPr/>
        <p:nvPr/>
      </p:nvGrpSpPr>
      <p:grpSpPr>
        <a:xfrm>
          <a:off x="0" y="0"/>
          <a:ext cx="0" cy="0"/>
          <a:chOff x="0" y="0"/>
          <a:chExt cx="0" cy="0"/>
        </a:xfrm>
      </p:grpSpPr>
      <p:pic>
        <p:nvPicPr>
          <p:cNvPr id="3" name="blubito-logo.png" descr="blubito-logo.png">
            <a:extLst>
              <a:ext uri="{FF2B5EF4-FFF2-40B4-BE49-F238E27FC236}">
                <a16:creationId xmlns:a16="http://schemas.microsoft.com/office/drawing/2014/main" id="{EBD77B30-6034-944F-8487-B51E278F1F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9384" y="12668034"/>
            <a:ext cx="2074185" cy="645941"/>
          </a:xfrm>
          <a:prstGeom prst="rect">
            <a:avLst/>
          </a:prstGeom>
          <a:ln w="12700">
            <a:miter lim="400000"/>
          </a:ln>
        </p:spPr>
      </p:pic>
    </p:spTree>
    <p:extLst>
      <p:ext uri="{BB962C8B-B14F-4D97-AF65-F5344CB8AC3E}">
        <p14:creationId xmlns:p14="http://schemas.microsoft.com/office/powerpoint/2010/main" val="2232598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o_dunkelblau">
    <p:bg>
      <p:bgPr>
        <a:solidFill>
          <a:schemeClr val="accent3"/>
        </a:solidFill>
        <a:effectLst/>
      </p:bgPr>
    </p:bg>
    <p:spTree>
      <p:nvGrpSpPr>
        <p:cNvPr id="1" name=""/>
        <p:cNvGrpSpPr/>
        <p:nvPr/>
      </p:nvGrpSpPr>
      <p:grpSpPr>
        <a:xfrm>
          <a:off x="0" y="0"/>
          <a:ext cx="0" cy="0"/>
          <a:chOff x="0" y="0"/>
          <a:chExt cx="0" cy="0"/>
        </a:xfrm>
      </p:grpSpPr>
      <p:pic>
        <p:nvPicPr>
          <p:cNvPr id="4" name="blubito-logo-neg.pdf" descr="blubito-logo-neg.pdf">
            <a:extLst>
              <a:ext uri="{FF2B5EF4-FFF2-40B4-BE49-F238E27FC236}">
                <a16:creationId xmlns:a16="http://schemas.microsoft.com/office/drawing/2014/main" id="{72AAFDF2-2F54-C745-BE3B-0458A08BC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945" y="12668034"/>
            <a:ext cx="2091063" cy="645941"/>
          </a:xfrm>
          <a:prstGeom prst="rect">
            <a:avLst/>
          </a:prstGeom>
          <a:ln w="12700">
            <a:miter lim="400000"/>
          </a:ln>
        </p:spPr>
      </p:pic>
    </p:spTree>
    <p:extLst>
      <p:ext uri="{BB962C8B-B14F-4D97-AF65-F5344CB8AC3E}">
        <p14:creationId xmlns:p14="http://schemas.microsoft.com/office/powerpoint/2010/main" val="2891734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o_hellblau">
    <p:bg>
      <p:bgPr>
        <a:solidFill>
          <a:schemeClr val="accent4"/>
        </a:solidFill>
        <a:effectLst/>
      </p:bgPr>
    </p:bg>
    <p:spTree>
      <p:nvGrpSpPr>
        <p:cNvPr id="1" name=""/>
        <p:cNvGrpSpPr/>
        <p:nvPr/>
      </p:nvGrpSpPr>
      <p:grpSpPr>
        <a:xfrm>
          <a:off x="0" y="0"/>
          <a:ext cx="0" cy="0"/>
          <a:chOff x="0" y="0"/>
          <a:chExt cx="0" cy="0"/>
        </a:xfrm>
      </p:grpSpPr>
      <p:pic>
        <p:nvPicPr>
          <p:cNvPr id="4" name="blubito-logo-neg.pdf" descr="blubito-logo-neg.pdf">
            <a:extLst>
              <a:ext uri="{FF2B5EF4-FFF2-40B4-BE49-F238E27FC236}">
                <a16:creationId xmlns:a16="http://schemas.microsoft.com/office/drawing/2014/main" id="{72AAFDF2-2F54-C745-BE3B-0458A08BC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945" y="12668034"/>
            <a:ext cx="2091063" cy="645941"/>
          </a:xfrm>
          <a:prstGeom prst="rect">
            <a:avLst/>
          </a:prstGeom>
          <a:ln w="12700">
            <a:miter lim="400000"/>
          </a:ln>
        </p:spPr>
      </p:pic>
    </p:spTree>
    <p:extLst>
      <p:ext uri="{BB962C8B-B14F-4D97-AF65-F5344CB8AC3E}">
        <p14:creationId xmlns:p14="http://schemas.microsoft.com/office/powerpoint/2010/main" val="1265967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schlusschart">
    <p:bg>
      <p:bgPr>
        <a:solidFill>
          <a:schemeClr val="accent3"/>
        </a:solidFill>
        <a:effectLst/>
      </p:bgPr>
    </p:bg>
    <p:spTree>
      <p:nvGrpSpPr>
        <p:cNvPr id="1" name=""/>
        <p:cNvGrpSpPr/>
        <p:nvPr/>
      </p:nvGrpSpPr>
      <p:grpSpPr>
        <a:xfrm>
          <a:off x="0" y="0"/>
          <a:ext cx="0" cy="0"/>
          <a:chOff x="0" y="0"/>
          <a:chExt cx="0" cy="0"/>
        </a:xfrm>
      </p:grpSpPr>
      <p:pic>
        <p:nvPicPr>
          <p:cNvPr id="4" name="blubito-logo_neg.png" descr="blubito-logo_neg.png">
            <a:extLst>
              <a:ext uri="{FF2B5EF4-FFF2-40B4-BE49-F238E27FC236}">
                <a16:creationId xmlns:a16="http://schemas.microsoft.com/office/drawing/2014/main" id="{34AB7D3E-0998-F946-A0DD-6B279925D650}"/>
              </a:ext>
            </a:extLst>
          </p:cNvPr>
          <p:cNvPicPr>
            <a:picLocks noChangeAspect="1"/>
          </p:cNvPicPr>
          <p:nvPr userDrawn="1"/>
        </p:nvPicPr>
        <p:blipFill>
          <a:blip r:embed="rId2"/>
          <a:stretch>
            <a:fillRect/>
          </a:stretch>
        </p:blipFill>
        <p:spPr>
          <a:xfrm>
            <a:off x="1450001" y="1377301"/>
            <a:ext cx="5342685" cy="1654570"/>
          </a:xfrm>
          <a:prstGeom prst="rect">
            <a:avLst/>
          </a:prstGeom>
          <a:ln w="12700">
            <a:miter lim="400000"/>
          </a:ln>
        </p:spPr>
      </p:pic>
      <p:sp>
        <p:nvSpPr>
          <p:cNvPr id="5" name="Textplatzhalter 6">
            <a:extLst>
              <a:ext uri="{FF2B5EF4-FFF2-40B4-BE49-F238E27FC236}">
                <a16:creationId xmlns:a16="http://schemas.microsoft.com/office/drawing/2014/main" id="{934264D4-A731-0246-8DCE-672B6E768886}"/>
              </a:ext>
            </a:extLst>
          </p:cNvPr>
          <p:cNvSpPr>
            <a:spLocks noGrp="1"/>
          </p:cNvSpPr>
          <p:nvPr>
            <p:ph type="body" sz="quarter" idx="12" hasCustomPrompt="1"/>
          </p:nvPr>
        </p:nvSpPr>
        <p:spPr>
          <a:xfrm>
            <a:off x="3478214" y="7798526"/>
            <a:ext cx="15306176" cy="3409407"/>
          </a:xfrm>
          <a:prstGeom prst="rect">
            <a:avLst/>
          </a:prstGeom>
        </p:spPr>
        <p:txBody>
          <a:bodyPr anchor="ctr"/>
          <a:lstStyle>
            <a:lvl1pPr marL="0" indent="0">
              <a:buNone/>
              <a:defRPr sz="8800" b="1" i="0">
                <a:solidFill>
                  <a:schemeClr val="bg1"/>
                </a:solidFill>
                <a:latin typeface="Avenir Next" panose="020B0503020202020204" pitchFamily="34" charset="0"/>
                <a:cs typeface="Arial Black" panose="020B0604020202020204" pitchFamily="34" charset="0"/>
              </a:defRPr>
            </a:lvl1pPr>
          </a:lstStyle>
          <a:p>
            <a:pPr lvl="0"/>
            <a:r>
              <a:rPr lang="de-DE"/>
              <a:t>Text einfügen</a:t>
            </a:r>
            <a:endParaRPr lang="x-none"/>
          </a:p>
        </p:txBody>
      </p:sp>
    </p:spTree>
    <p:extLst>
      <p:ext uri="{BB962C8B-B14F-4D97-AF65-F5344CB8AC3E}">
        <p14:creationId xmlns:p14="http://schemas.microsoft.com/office/powerpoint/2010/main" val="383283446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219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82F5E42B-AFFE-4140-AD52-2B6D4A508727}" type="datetimeFigureOut">
              <a:rPr lang="de-DE" smtClean="0"/>
              <a:t>15.11.2022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BCD81EE-54DC-4C61-A4DD-038DFC5B535F}" type="slidenum">
              <a:rPr lang="de-DE" smtClean="0"/>
              <a:t>‹#›</a:t>
            </a:fld>
            <a:endParaRPr lang="de-DE"/>
          </a:p>
        </p:txBody>
      </p:sp>
    </p:spTree>
    <p:extLst>
      <p:ext uri="{BB962C8B-B14F-4D97-AF65-F5344CB8AC3E}">
        <p14:creationId xmlns:p14="http://schemas.microsoft.com/office/powerpoint/2010/main" val="3777423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de-DE"/>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F5E42B-AFFE-4140-AD52-2B6D4A508727}" type="datetimeFigureOut">
              <a:rPr lang="de-DE" smtClean="0"/>
              <a:t>15.11.2022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BCD81EE-54DC-4C61-A4DD-038DFC5B535F}" type="slidenum">
              <a:rPr lang="de-DE" smtClean="0"/>
              <a:t>‹#›</a:t>
            </a:fld>
            <a:endParaRPr lang="de-DE"/>
          </a:p>
        </p:txBody>
      </p:sp>
    </p:spTree>
    <p:extLst>
      <p:ext uri="{BB962C8B-B14F-4D97-AF65-F5344CB8AC3E}">
        <p14:creationId xmlns:p14="http://schemas.microsoft.com/office/powerpoint/2010/main" val="272615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chart_weiß">
    <p:spTree>
      <p:nvGrpSpPr>
        <p:cNvPr id="1" name=""/>
        <p:cNvGrpSpPr/>
        <p:nvPr/>
      </p:nvGrpSpPr>
      <p:grpSpPr>
        <a:xfrm>
          <a:off x="0" y="0"/>
          <a:ext cx="0" cy="0"/>
          <a:chOff x="0" y="0"/>
          <a:chExt cx="0" cy="0"/>
        </a:xfrm>
      </p:grpSpPr>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a:stretch>
            <a:fillRect/>
          </a:stretch>
        </p:blipFill>
        <p:spPr>
          <a:xfrm>
            <a:off x="829384" y="12668034"/>
            <a:ext cx="2074185" cy="645941"/>
          </a:xfrm>
          <a:prstGeom prst="rect">
            <a:avLst/>
          </a:prstGeom>
          <a:ln w="12700">
            <a:miter lim="400000"/>
          </a:ln>
        </p:spPr>
      </p:pic>
      <p:sp>
        <p:nvSpPr>
          <p:cNvPr id="6" name="Textplatzhalter 6">
            <a:extLst>
              <a:ext uri="{FF2B5EF4-FFF2-40B4-BE49-F238E27FC236}">
                <a16:creationId xmlns:a16="http://schemas.microsoft.com/office/drawing/2014/main" id="{E6C8B5E2-3830-F84C-8164-CD2F146E989A}"/>
              </a:ext>
            </a:extLst>
          </p:cNvPr>
          <p:cNvSpPr>
            <a:spLocks noGrp="1"/>
          </p:cNvSpPr>
          <p:nvPr>
            <p:ph type="body" sz="quarter" idx="13" hasCustomPrompt="1"/>
          </p:nvPr>
        </p:nvSpPr>
        <p:spPr>
          <a:xfrm>
            <a:off x="1606551" y="4493369"/>
            <a:ext cx="1297018" cy="6479431"/>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de-DE"/>
              <a:t>01</a:t>
            </a:r>
            <a:endParaRPr lang="x-none"/>
          </a:p>
        </p:txBody>
      </p:sp>
      <p:sp>
        <p:nvSpPr>
          <p:cNvPr id="2" name="Textfeld 1">
            <a:extLst>
              <a:ext uri="{FF2B5EF4-FFF2-40B4-BE49-F238E27FC236}">
                <a16:creationId xmlns:a16="http://schemas.microsoft.com/office/drawing/2014/main" id="{D8AFDC11-4C1B-D64A-A036-73445A48A436}"/>
              </a:ext>
            </a:extLst>
          </p:cNvPr>
          <p:cNvSpPr txBox="1"/>
          <p:nvPr userDrawn="1"/>
        </p:nvSpPr>
        <p:spPr>
          <a:xfrm>
            <a:off x="1645920" y="2480156"/>
            <a:ext cx="4498347" cy="1344984"/>
          </a:xfrm>
          <a:prstGeom prst="rect">
            <a:avLst/>
          </a:prstGeom>
          <a:noFill/>
        </p:spPr>
        <p:txBody>
          <a:bodyPr wrap="none" rtlCol="0">
            <a:spAutoFit/>
          </a:bodyPr>
          <a:lstStyle/>
          <a:p>
            <a:pPr marL="0" lvl="0" indent="0" algn="l" defTabSz="1828709" rtl="0" eaLnBrk="1" latinLnBrk="0" hangingPunct="1">
              <a:lnSpc>
                <a:spcPct val="90000"/>
              </a:lnSpc>
              <a:spcBef>
                <a:spcPts val="2000"/>
              </a:spcBef>
              <a:buFont typeface="Arial" panose="020B0604020202020204" pitchFamily="34" charset="0"/>
              <a:buNone/>
            </a:pPr>
            <a:r>
              <a:rPr lang="x-none" sz="8800" b="1" i="0" kern="1200">
                <a:solidFill>
                  <a:schemeClr val="accent1"/>
                </a:solidFill>
                <a:latin typeface="Avenir Next" panose="020B0503020202020204" pitchFamily="34" charset="0"/>
                <a:ea typeface="+mn-ea"/>
                <a:cs typeface="Arial Black" panose="020B0604020202020204" pitchFamily="34" charset="0"/>
              </a:rPr>
              <a:t>Agenda</a:t>
            </a:r>
          </a:p>
        </p:txBody>
      </p:sp>
      <p:sp>
        <p:nvSpPr>
          <p:cNvPr id="8" name="Textplatzhalter 6">
            <a:extLst>
              <a:ext uri="{FF2B5EF4-FFF2-40B4-BE49-F238E27FC236}">
                <a16:creationId xmlns:a16="http://schemas.microsoft.com/office/drawing/2014/main" id="{A7209024-DA33-8B4B-B964-B359F680614A}"/>
              </a:ext>
            </a:extLst>
          </p:cNvPr>
          <p:cNvSpPr>
            <a:spLocks noGrp="1"/>
          </p:cNvSpPr>
          <p:nvPr>
            <p:ph type="body" sz="quarter" idx="14" hasCustomPrompt="1"/>
          </p:nvPr>
        </p:nvSpPr>
        <p:spPr>
          <a:xfrm>
            <a:off x="3028950" y="4493369"/>
            <a:ext cx="9798049" cy="6479431"/>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x-none"/>
              <a:t>Kapitel 1</a:t>
            </a:r>
          </a:p>
        </p:txBody>
      </p:sp>
    </p:spTree>
    <p:extLst>
      <p:ext uri="{BB962C8B-B14F-4D97-AF65-F5344CB8AC3E}">
        <p14:creationId xmlns:p14="http://schemas.microsoft.com/office/powerpoint/2010/main" val="366035083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chart_weiß">
    <p:spTree>
      <p:nvGrpSpPr>
        <p:cNvPr id="1" name=""/>
        <p:cNvGrpSpPr/>
        <p:nvPr/>
      </p:nvGrpSpPr>
      <p:grpSpPr>
        <a:xfrm>
          <a:off x="0" y="0"/>
          <a:ext cx="0" cy="0"/>
          <a:chOff x="0" y="0"/>
          <a:chExt cx="0" cy="0"/>
        </a:xfrm>
      </p:grpSpPr>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a:stretch>
            <a:fillRect/>
          </a:stretch>
        </p:blipFill>
        <p:spPr>
          <a:xfrm>
            <a:off x="829384" y="12668034"/>
            <a:ext cx="2074185" cy="645941"/>
          </a:xfrm>
          <a:prstGeom prst="rect">
            <a:avLst/>
          </a:prstGeom>
          <a:ln w="12700">
            <a:miter lim="400000"/>
          </a:ln>
        </p:spPr>
      </p:pic>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accent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E6C8B5E2-3830-F84C-8164-CD2F146E989A}"/>
              </a:ext>
            </a:extLst>
          </p:cNvPr>
          <p:cNvSpPr>
            <a:spLocks noGrp="1"/>
          </p:cNvSpPr>
          <p:nvPr>
            <p:ph type="body" sz="quarter" idx="13" hasCustomPrompt="1"/>
          </p:nvPr>
        </p:nvSpPr>
        <p:spPr>
          <a:xfrm>
            <a:off x="1606550" y="3096369"/>
            <a:ext cx="20295689" cy="7925858"/>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de-DE"/>
              <a:t>Text einfügen</a:t>
            </a:r>
            <a:endParaRPr lang="x-none"/>
          </a:p>
        </p:txBody>
      </p:sp>
    </p:spTree>
    <p:extLst>
      <p:ext uri="{BB962C8B-B14F-4D97-AF65-F5344CB8AC3E}">
        <p14:creationId xmlns:p14="http://schemas.microsoft.com/office/powerpoint/2010/main" val="467606151"/>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Untertitel">
    <p:spTree>
      <p:nvGrpSpPr>
        <p:cNvPr id="1" name=""/>
        <p:cNvGrpSpPr/>
        <p:nvPr/>
      </p:nvGrpSpPr>
      <p:grpSpPr>
        <a:xfrm>
          <a:off x="0" y="0"/>
          <a:ext cx="0" cy="0"/>
          <a:chOff x="0" y="0"/>
          <a:chExt cx="0" cy="0"/>
        </a:xfrm>
      </p:grpSpPr>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a:stretch>
            <a:fillRect/>
          </a:stretch>
        </p:blipFill>
        <p:spPr>
          <a:xfrm>
            <a:off x="829384" y="12668034"/>
            <a:ext cx="2074185" cy="645941"/>
          </a:xfrm>
          <a:prstGeom prst="rect">
            <a:avLst/>
          </a:prstGeom>
          <a:ln w="12700">
            <a:miter lim="400000"/>
          </a:ln>
        </p:spPr>
      </p:pic>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accent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E6C8B5E2-3830-F84C-8164-CD2F146E989A}"/>
              </a:ext>
            </a:extLst>
          </p:cNvPr>
          <p:cNvSpPr>
            <a:spLocks noGrp="1"/>
          </p:cNvSpPr>
          <p:nvPr>
            <p:ph type="body" sz="quarter" idx="13" hasCustomPrompt="1"/>
          </p:nvPr>
        </p:nvSpPr>
        <p:spPr>
          <a:xfrm>
            <a:off x="1606550" y="3096369"/>
            <a:ext cx="20295689" cy="7925858"/>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de-DE"/>
              <a:t>Text einfügen</a:t>
            </a:r>
            <a:endParaRPr lang="x-none"/>
          </a:p>
        </p:txBody>
      </p:sp>
      <p:sp>
        <p:nvSpPr>
          <p:cNvPr id="7" name="Textplatzhalter 6">
            <a:extLst>
              <a:ext uri="{FF2B5EF4-FFF2-40B4-BE49-F238E27FC236}">
                <a16:creationId xmlns:a16="http://schemas.microsoft.com/office/drawing/2014/main" id="{019989AC-D6B5-FF4C-843C-CE69F7279E45}"/>
              </a:ext>
            </a:extLst>
          </p:cNvPr>
          <p:cNvSpPr>
            <a:spLocks noGrp="1"/>
          </p:cNvSpPr>
          <p:nvPr>
            <p:ph type="body" sz="quarter" idx="14" hasCustomPrompt="1"/>
          </p:nvPr>
        </p:nvSpPr>
        <p:spPr>
          <a:xfrm>
            <a:off x="1606550" y="1818640"/>
            <a:ext cx="11291303" cy="578636"/>
          </a:xfrm>
          <a:prstGeom prst="rect">
            <a:avLst/>
          </a:prstGeom>
        </p:spPr>
        <p:txBody>
          <a:bodyPr anchor="ctr"/>
          <a:lstStyle>
            <a:lvl1pPr marL="0" indent="0">
              <a:buNone/>
              <a:defRPr sz="3200" b="0" i="1">
                <a:solidFill>
                  <a:schemeClr val="tx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139233321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_dunkelblau">
    <p:spTree>
      <p:nvGrpSpPr>
        <p:cNvPr id="1" name=""/>
        <p:cNvGrpSpPr/>
        <p:nvPr/>
      </p:nvGrpSpPr>
      <p:grpSpPr>
        <a:xfrm>
          <a:off x="0" y="0"/>
          <a:ext cx="0" cy="0"/>
          <a:chOff x="0" y="0"/>
          <a:chExt cx="0" cy="0"/>
        </a:xfrm>
      </p:grpSpPr>
      <p:sp>
        <p:nvSpPr>
          <p:cNvPr id="3" name="Rechteck">
            <a:extLst>
              <a:ext uri="{FF2B5EF4-FFF2-40B4-BE49-F238E27FC236}">
                <a16:creationId xmlns:a16="http://schemas.microsoft.com/office/drawing/2014/main" id="{238F2431-D86E-114E-BAC6-4579962FD7AB}"/>
              </a:ext>
            </a:extLst>
          </p:cNvPr>
          <p:cNvSpPr/>
          <p:nvPr userDrawn="1"/>
        </p:nvSpPr>
        <p:spPr>
          <a:xfrm>
            <a:off x="-51034" y="-24199"/>
            <a:ext cx="24486069" cy="8103451"/>
          </a:xfrm>
          <a:prstGeom prst="rect">
            <a:avLst/>
          </a:prstGeom>
          <a:solidFill>
            <a:schemeClr val="accent3"/>
          </a:solidFill>
          <a:ln w="12700">
            <a:miter lim="400000"/>
          </a:ln>
        </p:spPr>
        <p:txBody>
          <a:bodyPr lIns="0" tIns="0" rIns="0" bIns="0" anchor="ctr"/>
          <a:lstStyle/>
          <a:p>
            <a:pPr algn="ctr">
              <a:defRPr sz="2900" cap="none" spc="0">
                <a:latin typeface="Filson Pro Bold"/>
                <a:ea typeface="Filson Pro Bold"/>
                <a:cs typeface="Filson Pro Bold"/>
                <a:sym typeface="Filson Pro Bold"/>
              </a:defRPr>
            </a:pPr>
            <a:endParaRPr>
              <a:latin typeface="Avenir Next" panose="020B0503020202020204" pitchFamily="34" charset="0"/>
            </a:endParaRPr>
          </a:p>
        </p:txBody>
      </p:sp>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a:stretch>
            <a:fillRect/>
          </a:stretch>
        </p:blipFill>
        <p:spPr>
          <a:xfrm>
            <a:off x="829384" y="12668034"/>
            <a:ext cx="2074185" cy="645941"/>
          </a:xfrm>
          <a:prstGeom prst="rect">
            <a:avLst/>
          </a:prstGeom>
          <a:ln w="12700">
            <a:miter lim="400000"/>
          </a:ln>
        </p:spPr>
      </p:pic>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Tree>
    <p:extLst>
      <p:ext uri="{BB962C8B-B14F-4D97-AF65-F5344CB8AC3E}">
        <p14:creationId xmlns:p14="http://schemas.microsoft.com/office/powerpoint/2010/main" val="62375516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t Untertitel_dunkelblau">
    <p:spTree>
      <p:nvGrpSpPr>
        <p:cNvPr id="1" name=""/>
        <p:cNvGrpSpPr/>
        <p:nvPr/>
      </p:nvGrpSpPr>
      <p:grpSpPr>
        <a:xfrm>
          <a:off x="0" y="0"/>
          <a:ext cx="0" cy="0"/>
          <a:chOff x="0" y="0"/>
          <a:chExt cx="0" cy="0"/>
        </a:xfrm>
      </p:grpSpPr>
      <p:sp>
        <p:nvSpPr>
          <p:cNvPr id="3" name="Rechteck">
            <a:extLst>
              <a:ext uri="{FF2B5EF4-FFF2-40B4-BE49-F238E27FC236}">
                <a16:creationId xmlns:a16="http://schemas.microsoft.com/office/drawing/2014/main" id="{238F2431-D86E-114E-BAC6-4579962FD7AB}"/>
              </a:ext>
            </a:extLst>
          </p:cNvPr>
          <p:cNvSpPr/>
          <p:nvPr userDrawn="1"/>
        </p:nvSpPr>
        <p:spPr>
          <a:xfrm>
            <a:off x="-51034" y="-24199"/>
            <a:ext cx="24486069" cy="8103451"/>
          </a:xfrm>
          <a:prstGeom prst="rect">
            <a:avLst/>
          </a:prstGeom>
          <a:solidFill>
            <a:schemeClr val="accent3"/>
          </a:solidFill>
          <a:ln w="12700">
            <a:miter lim="400000"/>
          </a:ln>
        </p:spPr>
        <p:txBody>
          <a:bodyPr lIns="0" tIns="0" rIns="0" bIns="0" anchor="ctr"/>
          <a:lstStyle/>
          <a:p>
            <a:pPr algn="ctr">
              <a:defRPr sz="2900" cap="none" spc="0">
                <a:latin typeface="Filson Pro Bold"/>
                <a:ea typeface="Filson Pro Bold"/>
                <a:cs typeface="Filson Pro Bold"/>
                <a:sym typeface="Filson Pro Bold"/>
              </a:defRPr>
            </a:pPr>
            <a:endParaRPr>
              <a:latin typeface="Avenir Next" panose="020B0503020202020204" pitchFamily="34" charset="0"/>
            </a:endParaRPr>
          </a:p>
        </p:txBody>
      </p:sp>
      <p:pic>
        <p:nvPicPr>
          <p:cNvPr id="4" name="blubito-logo.png" descr="blubito-logo.png">
            <a:extLst>
              <a:ext uri="{FF2B5EF4-FFF2-40B4-BE49-F238E27FC236}">
                <a16:creationId xmlns:a16="http://schemas.microsoft.com/office/drawing/2014/main" id="{76A109AD-6B5C-304E-9674-2078B1A975DB}"/>
              </a:ext>
            </a:extLst>
          </p:cNvPr>
          <p:cNvPicPr>
            <a:picLocks noChangeAspect="1"/>
          </p:cNvPicPr>
          <p:nvPr userDrawn="1"/>
        </p:nvPicPr>
        <p:blipFill>
          <a:blip r:embed="rId2"/>
          <a:stretch>
            <a:fillRect/>
          </a:stretch>
        </p:blipFill>
        <p:spPr>
          <a:xfrm>
            <a:off x="829384" y="12668034"/>
            <a:ext cx="2074185" cy="645941"/>
          </a:xfrm>
          <a:prstGeom prst="rect">
            <a:avLst/>
          </a:prstGeom>
          <a:ln w="12700">
            <a:miter lim="400000"/>
          </a:ln>
        </p:spPr>
      </p:pic>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bg1"/>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sp>
        <p:nvSpPr>
          <p:cNvPr id="6" name="Textplatzhalter 6">
            <a:extLst>
              <a:ext uri="{FF2B5EF4-FFF2-40B4-BE49-F238E27FC236}">
                <a16:creationId xmlns:a16="http://schemas.microsoft.com/office/drawing/2014/main" id="{159127DE-CA2C-CD45-83CB-1C73EF7567A4}"/>
              </a:ext>
            </a:extLst>
          </p:cNvPr>
          <p:cNvSpPr>
            <a:spLocks noGrp="1"/>
          </p:cNvSpPr>
          <p:nvPr>
            <p:ph type="body" sz="quarter" idx="13" hasCustomPrompt="1"/>
          </p:nvPr>
        </p:nvSpPr>
        <p:spPr>
          <a:xfrm>
            <a:off x="1606550" y="1818640"/>
            <a:ext cx="20295689" cy="578636"/>
          </a:xfrm>
          <a:prstGeom prst="rect">
            <a:avLst/>
          </a:prstGeom>
        </p:spPr>
        <p:txBody>
          <a:bodyPr anchor="ctr"/>
          <a:lstStyle>
            <a:lvl1pPr marL="0" indent="0">
              <a:buNone/>
              <a:defRPr sz="3200" b="0" i="1">
                <a:solidFill>
                  <a:schemeClr val="bg1"/>
                </a:solidFill>
                <a:latin typeface="Avenir Next" panose="020B0503020202020204" pitchFamily="34" charset="0"/>
                <a:cs typeface="Arial" panose="020B0604020202020204" pitchFamily="34" charset="0"/>
              </a:defRPr>
            </a:lvl1pPr>
          </a:lstStyle>
          <a:p>
            <a:pPr lvl="0"/>
            <a:r>
              <a:rPr lang="de-DE"/>
              <a:t>Untertitel einfügen</a:t>
            </a:r>
            <a:endParaRPr lang="x-none"/>
          </a:p>
        </p:txBody>
      </p:sp>
    </p:spTree>
    <p:extLst>
      <p:ext uri="{BB962C8B-B14F-4D97-AF65-F5344CB8AC3E}">
        <p14:creationId xmlns:p14="http://schemas.microsoft.com/office/powerpoint/2010/main" val="355952355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_weiß">
    <p:bg>
      <p:bgPr>
        <a:solidFill>
          <a:schemeClr val="accent3"/>
        </a:solidFill>
        <a:effectLst/>
      </p:bgPr>
    </p:bg>
    <p:spTree>
      <p:nvGrpSpPr>
        <p:cNvPr id="1" name=""/>
        <p:cNvGrpSpPr/>
        <p:nvPr/>
      </p:nvGrpSpPr>
      <p:grpSpPr>
        <a:xfrm>
          <a:off x="0" y="0"/>
          <a:ext cx="0" cy="0"/>
          <a:chOff x="0" y="0"/>
          <a:chExt cx="0" cy="0"/>
        </a:xfrm>
      </p:grpSpPr>
      <p:sp>
        <p:nvSpPr>
          <p:cNvPr id="3" name="Rechteck">
            <a:extLst>
              <a:ext uri="{FF2B5EF4-FFF2-40B4-BE49-F238E27FC236}">
                <a16:creationId xmlns:a16="http://schemas.microsoft.com/office/drawing/2014/main" id="{238F2431-D86E-114E-BAC6-4579962FD7AB}"/>
              </a:ext>
            </a:extLst>
          </p:cNvPr>
          <p:cNvSpPr/>
          <p:nvPr userDrawn="1"/>
        </p:nvSpPr>
        <p:spPr>
          <a:xfrm>
            <a:off x="-51034" y="-24199"/>
            <a:ext cx="24486069" cy="8103451"/>
          </a:xfrm>
          <a:prstGeom prst="rect">
            <a:avLst/>
          </a:prstGeom>
          <a:solidFill>
            <a:schemeClr val="bg1"/>
          </a:solidFill>
          <a:ln w="12700">
            <a:miter lim="400000"/>
          </a:ln>
        </p:spPr>
        <p:txBody>
          <a:bodyPr lIns="0" tIns="0" rIns="0" bIns="0" anchor="ctr"/>
          <a:lstStyle/>
          <a:p>
            <a:pPr algn="ctr">
              <a:defRPr sz="2900" cap="none" spc="0">
                <a:latin typeface="Filson Pro Bold"/>
                <a:ea typeface="Filson Pro Bold"/>
                <a:cs typeface="Filson Pro Bold"/>
                <a:sym typeface="Filson Pro Bold"/>
              </a:defRPr>
            </a:pPr>
            <a:endParaRPr>
              <a:latin typeface="Avenir Next" panose="020B0503020202020204" pitchFamily="34" charset="0"/>
            </a:endParaRPr>
          </a:p>
        </p:txBody>
      </p:sp>
      <p:sp>
        <p:nvSpPr>
          <p:cNvPr id="5" name="Textplatzhalter 6">
            <a:extLst>
              <a:ext uri="{FF2B5EF4-FFF2-40B4-BE49-F238E27FC236}">
                <a16:creationId xmlns:a16="http://schemas.microsoft.com/office/drawing/2014/main" id="{B445C812-C3B4-3645-BC3C-ACCCD47A4C94}"/>
              </a:ext>
            </a:extLst>
          </p:cNvPr>
          <p:cNvSpPr>
            <a:spLocks noGrp="1"/>
          </p:cNvSpPr>
          <p:nvPr>
            <p:ph type="body" sz="quarter" idx="12" hasCustomPrompt="1"/>
          </p:nvPr>
        </p:nvSpPr>
        <p:spPr>
          <a:xfrm>
            <a:off x="1606550" y="971007"/>
            <a:ext cx="20295689" cy="847633"/>
          </a:xfrm>
          <a:prstGeom prst="rect">
            <a:avLst/>
          </a:prstGeom>
        </p:spPr>
        <p:txBody>
          <a:bodyPr anchor="ctr"/>
          <a:lstStyle>
            <a:lvl1pPr marL="0" indent="0">
              <a:buNone/>
              <a:defRPr sz="6000" b="1" i="0">
                <a:solidFill>
                  <a:schemeClr val="accent4"/>
                </a:solidFill>
                <a:latin typeface="Avenir Next" panose="020B0503020202020204" pitchFamily="34" charset="0"/>
                <a:cs typeface="Arial Black" panose="020B0604020202020204" pitchFamily="34" charset="0"/>
              </a:defRPr>
            </a:lvl1pPr>
          </a:lstStyle>
          <a:p>
            <a:pPr lvl="0"/>
            <a:r>
              <a:rPr lang="de-DE"/>
              <a:t>TITEL EINFÜGEN</a:t>
            </a:r>
            <a:endParaRPr lang="x-none"/>
          </a:p>
        </p:txBody>
      </p:sp>
      <p:pic>
        <p:nvPicPr>
          <p:cNvPr id="6" name="blubito-logo-neg.pdf" descr="blubito-logo-neg.pdf">
            <a:extLst>
              <a:ext uri="{FF2B5EF4-FFF2-40B4-BE49-F238E27FC236}">
                <a16:creationId xmlns:a16="http://schemas.microsoft.com/office/drawing/2014/main" id="{99C801A9-9B12-074C-AF32-799EDB80D113}"/>
              </a:ext>
            </a:extLst>
          </p:cNvPr>
          <p:cNvPicPr>
            <a:picLocks noChangeAspect="1"/>
          </p:cNvPicPr>
          <p:nvPr userDrawn="1"/>
        </p:nvPicPr>
        <p:blipFill>
          <a:blip r:embed="rId2"/>
          <a:stretch>
            <a:fillRect/>
          </a:stretch>
        </p:blipFill>
        <p:spPr>
          <a:xfrm>
            <a:off x="820945" y="12668034"/>
            <a:ext cx="2091063" cy="645941"/>
          </a:xfrm>
          <a:prstGeom prst="rect">
            <a:avLst/>
          </a:prstGeom>
          <a:ln w="12700">
            <a:miter lim="400000"/>
          </a:ln>
        </p:spPr>
      </p:pic>
      <p:sp>
        <p:nvSpPr>
          <p:cNvPr id="7" name="Textplatzhalter 6">
            <a:extLst>
              <a:ext uri="{FF2B5EF4-FFF2-40B4-BE49-F238E27FC236}">
                <a16:creationId xmlns:a16="http://schemas.microsoft.com/office/drawing/2014/main" id="{D9E6C293-F767-B74C-8668-376AAF443632}"/>
              </a:ext>
            </a:extLst>
          </p:cNvPr>
          <p:cNvSpPr>
            <a:spLocks noGrp="1"/>
          </p:cNvSpPr>
          <p:nvPr>
            <p:ph type="body" sz="quarter" idx="13" hasCustomPrompt="1"/>
          </p:nvPr>
        </p:nvSpPr>
        <p:spPr>
          <a:xfrm>
            <a:off x="1606550" y="3096369"/>
            <a:ext cx="20295689" cy="4465966"/>
          </a:xfrm>
          <a:prstGeom prst="rect">
            <a:avLst/>
          </a:prstGeom>
        </p:spPr>
        <p:txBody>
          <a:bodyPr anchor="t"/>
          <a:lstStyle>
            <a:lvl1pPr marL="0" indent="0">
              <a:lnSpc>
                <a:spcPct val="120000"/>
              </a:lnSpc>
              <a:spcBef>
                <a:spcPts val="300"/>
              </a:spcBef>
              <a:buNone/>
              <a:defRPr sz="4000" b="0" i="0">
                <a:solidFill>
                  <a:schemeClr val="accent1"/>
                </a:solidFill>
                <a:latin typeface="Avenir Next" panose="020B0503020202020204" pitchFamily="34" charset="0"/>
                <a:cs typeface="Arial" panose="020B0604020202020204" pitchFamily="34" charset="0"/>
              </a:defRPr>
            </a:lvl1pPr>
          </a:lstStyle>
          <a:p>
            <a:pPr lvl="0"/>
            <a:r>
              <a:rPr lang="de-DE"/>
              <a:t>Text einfügen</a:t>
            </a:r>
            <a:endParaRPr lang="x-none"/>
          </a:p>
        </p:txBody>
      </p:sp>
    </p:spTree>
    <p:extLst>
      <p:ext uri="{BB962C8B-B14F-4D97-AF65-F5344CB8AC3E}">
        <p14:creationId xmlns:p14="http://schemas.microsoft.com/office/powerpoint/2010/main" val="2150818878"/>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de-DE"/>
              <a:t>Mastertitelformat bearbeiten</a:t>
            </a:r>
            <a:endParaRPr lang="en-US"/>
          </a:p>
        </p:txBody>
      </p:sp>
      <p:sp>
        <p:nvSpPr>
          <p:cNvPr id="4" name="Foliennummernplatzhalter 3">
            <a:extLst>
              <a:ext uri="{FF2B5EF4-FFF2-40B4-BE49-F238E27FC236}">
                <a16:creationId xmlns:a16="http://schemas.microsoft.com/office/drawing/2014/main" id="{7C1F5B28-33B3-3849-A366-B8C433DF756A}"/>
              </a:ext>
            </a:extLst>
          </p:cNvPr>
          <p:cNvSpPr>
            <a:spLocks noGrp="1"/>
          </p:cNvSpPr>
          <p:nvPr>
            <p:ph type="sldNum" sz="quarter" idx="4"/>
          </p:nvPr>
        </p:nvSpPr>
        <p:spPr>
          <a:xfrm>
            <a:off x="23094462" y="12712700"/>
            <a:ext cx="783857" cy="730250"/>
          </a:xfrm>
          <a:prstGeom prst="rect">
            <a:avLst/>
          </a:prstGeom>
        </p:spPr>
        <p:txBody>
          <a:bodyPr vert="horz" lIns="91440" tIns="45720" rIns="91440" bIns="45720" rtlCol="0" anchor="ctr"/>
          <a:lstStyle>
            <a:lvl1pPr algn="r">
              <a:defRPr sz="1200">
                <a:solidFill>
                  <a:schemeClr val="tx1"/>
                </a:solidFill>
                <a:latin typeface="Avenir Next" panose="020B0503020202020204" pitchFamily="34" charset="0"/>
              </a:defRPr>
            </a:lvl1pPr>
          </a:lstStyle>
          <a:p>
            <a:fld id="{B3092D94-2177-4342-A396-2A15F1A9137C}" type="slidenum">
              <a:rPr lang="x-none" smtClean="0"/>
              <a:pPr/>
              <a:t>‹#›</a:t>
            </a:fld>
            <a:endParaRPr lang="x-none"/>
          </a:p>
        </p:txBody>
      </p:sp>
    </p:spTree>
    <p:extLst>
      <p:ext uri="{BB962C8B-B14F-4D97-AF65-F5344CB8AC3E}">
        <p14:creationId xmlns:p14="http://schemas.microsoft.com/office/powerpoint/2010/main" val="193262532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63" r:id="rId3"/>
    <p:sldLayoutId id="2147483656" r:id="rId4"/>
    <p:sldLayoutId id="2147483670" r:id="rId5"/>
    <p:sldLayoutId id="2147483669" r:id="rId6"/>
    <p:sldLayoutId id="2147483668" r:id="rId7"/>
    <p:sldLayoutId id="2147483655" r:id="rId8"/>
    <p:sldLayoutId id="2147483661" r:id="rId9"/>
    <p:sldLayoutId id="2147483662" r:id="rId10"/>
    <p:sldLayoutId id="2147483665" r:id="rId11"/>
    <p:sldLayoutId id="2147483664" r:id="rId12"/>
    <p:sldLayoutId id="2147483666" r:id="rId13"/>
    <p:sldLayoutId id="2147483667" r:id="rId14"/>
    <p:sldLayoutId id="2147483650" r:id="rId15"/>
    <p:sldLayoutId id="2147483651" r:id="rId16"/>
    <p:sldLayoutId id="2147483652" r:id="rId17"/>
    <p:sldLayoutId id="2147483653" r:id="rId18"/>
  </p:sldLayoutIdLst>
  <p:txStyles>
    <p:titleStyle>
      <a:lvl1pPr algn="l" defTabSz="1828709" rtl="0" eaLnBrk="1" latinLnBrk="0" hangingPunct="1">
        <a:lnSpc>
          <a:spcPct val="90000"/>
        </a:lnSpc>
        <a:spcBef>
          <a:spcPct val="0"/>
        </a:spcBef>
        <a:buNone/>
        <a:defRPr sz="8800" kern="1200">
          <a:solidFill>
            <a:schemeClr val="tx1"/>
          </a:solidFill>
          <a:latin typeface="Avenir Next" panose="020B0503020202020204" pitchFamily="34" charset="0"/>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de-DE"/>
              <a:t>Mastertitelformat bearbeiten</a:t>
            </a:r>
            <a:endParaRPr lang="en-US"/>
          </a:p>
        </p:txBody>
      </p:sp>
      <p:sp>
        <p:nvSpPr>
          <p:cNvPr id="4" name="Foliennummernplatzhalter 3">
            <a:extLst>
              <a:ext uri="{FF2B5EF4-FFF2-40B4-BE49-F238E27FC236}">
                <a16:creationId xmlns:a16="http://schemas.microsoft.com/office/drawing/2014/main" id="{7C1F5B28-33B3-3849-A366-B8C433DF756A}"/>
              </a:ext>
            </a:extLst>
          </p:cNvPr>
          <p:cNvSpPr>
            <a:spLocks noGrp="1"/>
          </p:cNvSpPr>
          <p:nvPr>
            <p:ph type="sldNum" sz="quarter" idx="4"/>
          </p:nvPr>
        </p:nvSpPr>
        <p:spPr>
          <a:xfrm>
            <a:off x="23094462" y="12712700"/>
            <a:ext cx="783857" cy="730250"/>
          </a:xfrm>
          <a:prstGeom prst="rect">
            <a:avLst/>
          </a:prstGeom>
        </p:spPr>
        <p:txBody>
          <a:bodyPr vert="horz" lIns="91440" tIns="45720" rIns="91440" bIns="45720" rtlCol="0" anchor="ctr"/>
          <a:lstStyle>
            <a:lvl1pPr algn="r">
              <a:defRPr sz="1200">
                <a:solidFill>
                  <a:schemeClr val="tx1"/>
                </a:solidFill>
                <a:latin typeface="Avenir Next" panose="020B0503020202020204" pitchFamily="34" charset="0"/>
              </a:defRPr>
            </a:lvl1pPr>
          </a:lstStyle>
          <a:p>
            <a:fld id="{B3092D94-2177-4342-A396-2A15F1A9137C}" type="slidenum">
              <a:rPr lang="x-none" smtClean="0"/>
              <a:pPr/>
              <a:t>‹#›</a:t>
            </a:fld>
            <a:endParaRPr lang="x-none"/>
          </a:p>
        </p:txBody>
      </p:sp>
    </p:spTree>
    <p:extLst>
      <p:ext uri="{BB962C8B-B14F-4D97-AF65-F5344CB8AC3E}">
        <p14:creationId xmlns:p14="http://schemas.microsoft.com/office/powerpoint/2010/main" val="19326253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71" r:id="rId19"/>
    <p:sldLayoutId id="2147483676" r:id="rId20"/>
  </p:sldLayoutIdLst>
  <p:txStyles>
    <p:titleStyle>
      <a:lvl1pPr algn="l" defTabSz="1828709" rtl="0" eaLnBrk="1" latinLnBrk="0" hangingPunct="1">
        <a:lnSpc>
          <a:spcPct val="90000"/>
        </a:lnSpc>
        <a:spcBef>
          <a:spcPct val="0"/>
        </a:spcBef>
        <a:buNone/>
        <a:defRPr sz="8800" kern="1200">
          <a:solidFill>
            <a:schemeClr val="tx1"/>
          </a:solidFill>
          <a:latin typeface="Avenir Next" panose="020B0503020202020204" pitchFamily="34" charset="0"/>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https://www.linkedin.com/company/8680396/admin/" TargetMode="External"/><Relationship Id="rId3" Type="http://schemas.openxmlformats.org/officeDocument/2006/relationships/image" Target="../media/image51.jpeg"/><Relationship Id="rId7" Type="http://schemas.openxmlformats.org/officeDocument/2006/relationships/hyperlink" Target="https://blog.runscrum.io/de/" TargetMode="External"/><Relationship Id="rId12" Type="http://schemas.openxmlformats.org/officeDocument/2006/relationships/hyperlink" Target="https://www.xing.com/pages/blubitoa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blubito.de/blog/" TargetMode="External"/><Relationship Id="rId11" Type="http://schemas.openxmlformats.org/officeDocument/2006/relationships/hyperlink" Target="https://www.youtube.com/channel/UCsKKEqM-Qz35faQYa6F0dGQ/playlists" TargetMode="External"/><Relationship Id="rId5" Type="http://schemas.openxmlformats.org/officeDocument/2006/relationships/image" Target="../media/image52.emf"/><Relationship Id="rId10" Type="http://schemas.openxmlformats.org/officeDocument/2006/relationships/hyperlink" Target="https://www.instagram.com/blubito_bulgaria/" TargetMode="External"/><Relationship Id="rId4" Type="http://schemas.openxmlformats.org/officeDocument/2006/relationships/hyperlink" Target="https://www.facebook.com/blubito" TargetMode="External"/><Relationship Id="rId9" Type="http://schemas.openxmlformats.org/officeDocument/2006/relationships/hyperlink" Target="https://twitter.com/blubit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5655D6-5D91-764C-823B-5449B5238CD6}"/>
              </a:ext>
            </a:extLst>
          </p:cNvPr>
          <p:cNvSpPr>
            <a:spLocks noGrp="1"/>
          </p:cNvSpPr>
          <p:nvPr>
            <p:ph type="body" sz="quarter" idx="10"/>
          </p:nvPr>
        </p:nvSpPr>
        <p:spPr/>
        <p:txBody>
          <a:bodyPr/>
          <a:lstStyle/>
          <a:p>
            <a:r>
              <a:rPr lang="x-none"/>
              <a:t>Agiles Projektmanagement</a:t>
            </a:r>
          </a:p>
        </p:txBody>
      </p:sp>
    </p:spTree>
    <p:extLst>
      <p:ext uri="{BB962C8B-B14F-4D97-AF65-F5344CB8AC3E}">
        <p14:creationId xmlns:p14="http://schemas.microsoft.com/office/powerpoint/2010/main" val="321515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830F26-C9AE-4DB6-8C7A-FFA1DD50A6DF}"/>
              </a:ext>
            </a:extLst>
          </p:cNvPr>
          <p:cNvSpPr>
            <a:spLocks noGrp="1"/>
          </p:cNvSpPr>
          <p:nvPr>
            <p:ph type="body" sz="quarter" idx="12"/>
          </p:nvPr>
        </p:nvSpPr>
        <p:spPr/>
        <p:txBody>
          <a:bodyPr/>
          <a:lstStyle/>
          <a:p>
            <a:r>
              <a:rPr lang="en-US"/>
              <a:t>Die 4 C’s: Das </a:t>
            </a:r>
            <a:r>
              <a:rPr lang="en-US" err="1"/>
              <a:t>Wesen</a:t>
            </a:r>
            <a:r>
              <a:rPr lang="en-US"/>
              <a:t> von Scrum</a:t>
            </a:r>
          </a:p>
        </p:txBody>
      </p:sp>
      <p:sp>
        <p:nvSpPr>
          <p:cNvPr id="4" name="Text Placeholder 3">
            <a:extLst>
              <a:ext uri="{FF2B5EF4-FFF2-40B4-BE49-F238E27FC236}">
                <a16:creationId xmlns:a16="http://schemas.microsoft.com/office/drawing/2014/main" id="{E0F88C88-8FBF-482E-BD4B-1878E95ED4C3}"/>
              </a:ext>
            </a:extLst>
          </p:cNvPr>
          <p:cNvSpPr>
            <a:spLocks noGrp="1"/>
          </p:cNvSpPr>
          <p:nvPr>
            <p:ph type="body" sz="quarter" idx="14"/>
          </p:nvPr>
        </p:nvSpPr>
        <p:spPr/>
        <p:txBody>
          <a:bodyPr/>
          <a:lstStyle/>
          <a:p>
            <a:endParaRPr lang="en-US"/>
          </a:p>
        </p:txBody>
      </p:sp>
      <p:sp>
        <p:nvSpPr>
          <p:cNvPr id="19" name="TextBox 18">
            <a:extLst>
              <a:ext uri="{FF2B5EF4-FFF2-40B4-BE49-F238E27FC236}">
                <a16:creationId xmlns:a16="http://schemas.microsoft.com/office/drawing/2014/main" id="{A5768B44-04ED-43CB-80E3-491E212946BB}"/>
              </a:ext>
            </a:extLst>
          </p:cNvPr>
          <p:cNvSpPr txBox="1"/>
          <p:nvPr/>
        </p:nvSpPr>
        <p:spPr>
          <a:xfrm>
            <a:off x="8340224" y="12206440"/>
            <a:ext cx="6828338" cy="533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7" tIns="50797" rIns="50797" bIns="50797" numCol="1" spcCol="38100" rtlCol="0" anchor="ctr">
            <a:spAutoFit/>
          </a:bodyPr>
          <a:lstStyle/>
          <a:p>
            <a:pPr defTabSz="825417" hangingPunct="0"/>
            <a:r>
              <a:rPr lang="en-US" sz="2800" b="1" strike="sngStrike" err="1">
                <a:solidFill>
                  <a:srgbClr val="0A2746"/>
                </a:solidFill>
                <a:latin typeface="Avenir Next" panose="020B0503020202020204" pitchFamily="34" charset="0"/>
              </a:rPr>
              <a:t>Q</a:t>
            </a:r>
            <a:r>
              <a:rPr lang="en-US" sz="2800" strike="sngStrike" err="1">
                <a:solidFill>
                  <a:srgbClr val="28DBEF"/>
                </a:solidFill>
                <a:latin typeface="Avenir Next" panose="020B0503020202020204" pitchFamily="34" charset="0"/>
              </a:rPr>
              <a:t>uality</a:t>
            </a:r>
            <a:r>
              <a:rPr lang="en-US" sz="2800" b="1" strike="sngStrike" err="1">
                <a:solidFill>
                  <a:srgbClr val="0A2746"/>
                </a:solidFill>
                <a:latin typeface="Avenir Next" panose="020B0503020202020204" pitchFamily="34" charset="0"/>
              </a:rPr>
              <a:t>F</a:t>
            </a:r>
            <a:r>
              <a:rPr lang="en-US" sz="2800" strike="sngStrike" err="1">
                <a:solidFill>
                  <a:srgbClr val="28DBEF"/>
                </a:solidFill>
                <a:latin typeface="Avenir Next" panose="020B0503020202020204" pitchFamily="34" charset="0"/>
              </a:rPr>
              <a:t>unctionality</a:t>
            </a:r>
            <a:r>
              <a:rPr lang="en-US" sz="2800" b="1" strike="sngStrike" err="1">
                <a:solidFill>
                  <a:srgbClr val="0A2746"/>
                </a:solidFill>
                <a:latin typeface="Avenir Next" panose="020B0503020202020204" pitchFamily="34" charset="0"/>
              </a:rPr>
              <a:t>V</a:t>
            </a:r>
            <a:r>
              <a:rPr lang="en-US" sz="2800" strike="sngStrike" err="1">
                <a:solidFill>
                  <a:srgbClr val="28DBEF"/>
                </a:solidFill>
                <a:latin typeface="Avenir Next" panose="020B0503020202020204" pitchFamily="34" charset="0"/>
              </a:rPr>
              <a:t>elocity</a:t>
            </a:r>
            <a:r>
              <a:rPr lang="en-US" sz="2800" b="1" strike="sngStrike" err="1">
                <a:solidFill>
                  <a:srgbClr val="0A2746"/>
                </a:solidFill>
                <a:latin typeface="Avenir Next" panose="020B0503020202020204" pitchFamily="34" charset="0"/>
              </a:rPr>
              <a:t>P</a:t>
            </a:r>
            <a:r>
              <a:rPr lang="en-US" sz="2800" strike="sngStrike" err="1">
                <a:solidFill>
                  <a:srgbClr val="28DBEF"/>
                </a:solidFill>
                <a:latin typeface="Avenir Next" panose="020B0503020202020204" pitchFamily="34" charset="0"/>
              </a:rPr>
              <a:t>erformance</a:t>
            </a:r>
            <a:endParaRPr lang="en-US" sz="2800" strike="sngStrike" spc="175">
              <a:solidFill>
                <a:srgbClr val="28DBEF"/>
              </a:solidFill>
              <a:latin typeface="Avenir Next" panose="020B0503020202020204" pitchFamily="34" charset="0"/>
              <a:sym typeface="Filson Pro Regular"/>
            </a:endParaRPr>
          </a:p>
        </p:txBody>
      </p:sp>
      <p:pic>
        <p:nvPicPr>
          <p:cNvPr id="24" name="Picture 23" descr="Graphical user interface, application&#10;&#10;Description automatically generated">
            <a:extLst>
              <a:ext uri="{FF2B5EF4-FFF2-40B4-BE49-F238E27FC236}">
                <a16:creationId xmlns:a16="http://schemas.microsoft.com/office/drawing/2014/main" id="{43AA74C3-21C6-E84D-92D6-E80829ADD454}"/>
              </a:ext>
            </a:extLst>
          </p:cNvPr>
          <p:cNvPicPr>
            <a:picLocks noChangeAspect="1"/>
          </p:cNvPicPr>
          <p:nvPr/>
        </p:nvPicPr>
        <p:blipFill rotWithShape="1">
          <a:blip r:embed="rId3"/>
          <a:srcRect l="2806" t="5523" r="14160" b="7388"/>
          <a:stretch/>
        </p:blipFill>
        <p:spPr>
          <a:xfrm>
            <a:off x="5153839" y="1985323"/>
            <a:ext cx="13201108" cy="9745354"/>
          </a:xfrm>
          <a:prstGeom prst="rect">
            <a:avLst/>
          </a:prstGeom>
        </p:spPr>
      </p:pic>
    </p:spTree>
    <p:extLst>
      <p:ext uri="{BB962C8B-B14F-4D97-AF65-F5344CB8AC3E}">
        <p14:creationId xmlns:p14="http://schemas.microsoft.com/office/powerpoint/2010/main" val="41408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t>Was </a:t>
            </a:r>
            <a:r>
              <a:rPr lang="en-US" err="1"/>
              <a:t>ist</a:t>
            </a:r>
            <a:r>
              <a:rPr lang="en-US"/>
              <a:t> Scrum?</a:t>
            </a:r>
            <a:endParaRPr lang="de-DE"/>
          </a:p>
        </p:txBody>
      </p:sp>
      <p:sp>
        <p:nvSpPr>
          <p:cNvPr id="3" name="Text Placeholder 2"/>
          <p:cNvSpPr>
            <a:spLocks noGrp="1"/>
          </p:cNvSpPr>
          <p:nvPr>
            <p:ph type="body" sz="quarter" idx="13"/>
          </p:nvPr>
        </p:nvSpPr>
        <p:spPr>
          <a:xfrm>
            <a:off x="1606551" y="3096369"/>
            <a:ext cx="8601140" cy="7925858"/>
          </a:xfrm>
        </p:spPr>
        <p:txBody>
          <a:bodyPr/>
          <a:lstStyle/>
          <a:p>
            <a:r>
              <a:rPr lang="de-DE" b="1" err="1"/>
              <a:t>Scrum</a:t>
            </a:r>
            <a:r>
              <a:rPr lang="de-DE"/>
              <a:t> (</a:t>
            </a:r>
            <a:r>
              <a:rPr lang="de-DE" err="1"/>
              <a:t>n</a:t>
            </a:r>
            <a:r>
              <a:rPr lang="de-DE"/>
              <a:t>): ein Framework, in dem Menschen komplexe adaptive Probleme angehen und gleichzeitig produktiv und kreativ Produkte mit dem höchstmöglichen Wert liefern können.</a:t>
            </a:r>
          </a:p>
          <a:p>
            <a:endParaRPr lang="de-DE"/>
          </a:p>
          <a:p>
            <a:r>
              <a:rPr lang="de-DE" err="1"/>
              <a:t>Scrum</a:t>
            </a:r>
            <a:r>
              <a:rPr lang="de-DE"/>
              <a:t> ist:</a:t>
            </a:r>
          </a:p>
          <a:p>
            <a:pPr marL="571500" indent="-571500">
              <a:buClr>
                <a:schemeClr val="accent4"/>
              </a:buClr>
              <a:buFont typeface="Wingdings" pitchFamily="2" charset="2"/>
              <a:buChar char="§"/>
            </a:pPr>
            <a:r>
              <a:rPr lang="de-DE"/>
              <a:t>Leicht</a:t>
            </a:r>
          </a:p>
          <a:p>
            <a:pPr marL="571500" indent="-571500">
              <a:buClr>
                <a:schemeClr val="accent4"/>
              </a:buClr>
              <a:buFont typeface="Wingdings" pitchFamily="2" charset="2"/>
              <a:buChar char="§"/>
            </a:pPr>
            <a:r>
              <a:rPr lang="de-DE"/>
              <a:t>Einfach zu verstehen</a:t>
            </a:r>
          </a:p>
          <a:p>
            <a:pPr marL="571500" indent="-571500">
              <a:buClr>
                <a:schemeClr val="accent4"/>
              </a:buClr>
              <a:buFont typeface="Wingdings" pitchFamily="2" charset="2"/>
              <a:buChar char="§"/>
            </a:pPr>
            <a:r>
              <a:rPr lang="de-DE"/>
              <a:t>Schwer zu meistern</a:t>
            </a:r>
          </a:p>
        </p:txBody>
      </p:sp>
      <p:sp>
        <p:nvSpPr>
          <p:cNvPr id="4" name="Text Placeholder 3"/>
          <p:cNvSpPr>
            <a:spLocks noGrp="1"/>
          </p:cNvSpPr>
          <p:nvPr>
            <p:ph type="body" sz="quarter" idx="14"/>
          </p:nvPr>
        </p:nvSpPr>
        <p:spPr/>
        <p:txBody>
          <a:bodyPr/>
          <a:lstStyle/>
          <a:p>
            <a:endParaRPr lang="de-DE"/>
          </a:p>
        </p:txBody>
      </p:sp>
      <p:graphicFrame>
        <p:nvGraphicFramePr>
          <p:cNvPr id="5" name="Table 4">
            <a:extLst>
              <a:ext uri="{FF2B5EF4-FFF2-40B4-BE49-F238E27FC236}">
                <a16:creationId xmlns:a16="http://schemas.microsoft.com/office/drawing/2014/main" id="{CE4847DC-5857-2341-91BF-2EC0E987A0D4}"/>
              </a:ext>
            </a:extLst>
          </p:cNvPr>
          <p:cNvGraphicFramePr>
            <a:graphicFrameLocks noGrp="1"/>
          </p:cNvGraphicFramePr>
          <p:nvPr>
            <p:extLst>
              <p:ext uri="{D42A27DB-BD31-4B8C-83A1-F6EECF244321}">
                <p14:modId xmlns:p14="http://schemas.microsoft.com/office/powerpoint/2010/main" val="4139786615"/>
              </p:ext>
            </p:extLst>
          </p:nvPr>
        </p:nvGraphicFramePr>
        <p:xfrm>
          <a:off x="19817485" y="4972643"/>
          <a:ext cx="3763767" cy="6579132"/>
        </p:xfrm>
        <a:graphic>
          <a:graphicData uri="http://schemas.openxmlformats.org/drawingml/2006/table">
            <a:tbl>
              <a:tblPr firstRow="1" bandRow="1">
                <a:tableStyleId>{17292A2E-F333-43FB-9621-5CBBE7FDCDCB}</a:tableStyleId>
              </a:tblPr>
              <a:tblGrid>
                <a:gridCol w="3763767">
                  <a:extLst>
                    <a:ext uri="{9D8B030D-6E8A-4147-A177-3AD203B41FA5}">
                      <a16:colId xmlns:a16="http://schemas.microsoft.com/office/drawing/2014/main" val="1946921578"/>
                    </a:ext>
                  </a:extLst>
                </a:gridCol>
              </a:tblGrid>
              <a:tr h="885284">
                <a:tc>
                  <a:txBody>
                    <a:bodyPr/>
                    <a:lstStyle/>
                    <a:p>
                      <a:pPr algn="ctr"/>
                      <a:endParaRPr lang="x-none" sz="3200" b="1" i="0">
                        <a:solidFill>
                          <a:sysClr val="windowText" lastClr="000000"/>
                        </a:solidFill>
                        <a:latin typeface="Avenir Next" panose="020B0503020202020204" pitchFamily="34" charset="0"/>
                      </a:endParaRPr>
                    </a:p>
                  </a:txBody>
                  <a:tcPr marL="91434" marR="91434" marT="45717" marB="4571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77170118"/>
                  </a:ext>
                </a:extLst>
              </a:tr>
              <a:tr h="1033434">
                <a:tc>
                  <a:txBody>
                    <a:bodyPr/>
                    <a:lstStyle/>
                    <a:p>
                      <a:pPr marL="0" algn="ctr" defTabSz="1828709" rtl="0" eaLnBrk="1" latinLnBrk="0" hangingPunct="1"/>
                      <a:r>
                        <a:rPr lang="x-none" sz="2800" b="0" i="0" kern="1200">
                          <a:solidFill>
                            <a:schemeClr val="tx1"/>
                          </a:solidFill>
                          <a:latin typeface="Avenir Next" panose="020B0503020202020204" pitchFamily="34" charset="0"/>
                          <a:ea typeface="+mn-ea"/>
                          <a:cs typeface="+mn-cs"/>
                        </a:rPr>
                        <a:t>Product Backlog</a:t>
                      </a:r>
                    </a:p>
                  </a:txBody>
                  <a:tcPr marL="91434" marR="91434" marT="45717" marB="4571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166992">
                <a:tc>
                  <a:txBody>
                    <a:bodyPr/>
                    <a:lstStyle/>
                    <a:p>
                      <a:pPr marL="0" algn="ctr" defTabSz="1828709" rtl="0" eaLnBrk="1" latinLnBrk="0" hangingPunct="1"/>
                      <a:r>
                        <a:rPr lang="x-none" sz="2800" b="0" i="0" kern="1200">
                          <a:solidFill>
                            <a:schemeClr val="tx1"/>
                          </a:solidFill>
                          <a:latin typeface="Avenir Next" panose="020B0503020202020204" pitchFamily="34" charset="0"/>
                          <a:ea typeface="+mn-ea"/>
                          <a:cs typeface="+mn-cs"/>
                        </a:rPr>
                        <a:t>Sprint Backlog</a:t>
                      </a:r>
                    </a:p>
                  </a:txBody>
                  <a:tcPr marL="91434" marR="91434" marT="45717" marB="4571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26754307"/>
                  </a:ext>
                </a:extLst>
              </a:tr>
              <a:tr h="1188877">
                <a:tc>
                  <a:txBody>
                    <a:bodyPr/>
                    <a:lstStyle/>
                    <a:p>
                      <a:pPr marL="0" algn="ctr" defTabSz="1828709" rtl="0" eaLnBrk="1" latinLnBrk="0" hangingPunct="1"/>
                      <a:r>
                        <a:rPr lang="x-none" sz="2800" b="0" i="0" kern="1200">
                          <a:solidFill>
                            <a:schemeClr val="tx1"/>
                          </a:solidFill>
                          <a:latin typeface="Avenir Next" panose="020B0503020202020204" pitchFamily="34" charset="0"/>
                          <a:ea typeface="+mn-ea"/>
                          <a:cs typeface="+mn-cs"/>
                        </a:rPr>
                        <a:t>Increment</a:t>
                      </a:r>
                    </a:p>
                  </a:txBody>
                  <a:tcPr marL="91434" marR="91434" marT="45717" marB="4571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252296"/>
                  </a:ext>
                </a:extLst>
              </a:tr>
              <a:tr h="1271111">
                <a:tc>
                  <a:txBody>
                    <a:bodyPr/>
                    <a:lstStyle/>
                    <a:p>
                      <a:pPr marL="0" algn="ctr" defTabSz="1828709" rtl="0" eaLnBrk="1" latinLnBrk="0" hangingPunct="1"/>
                      <a:endParaRPr lang="en-US" sz="2800" b="0" i="0" kern="1200">
                        <a:solidFill>
                          <a:schemeClr val="tx1"/>
                        </a:solidFill>
                        <a:latin typeface="Avenir Next" panose="020B0503020202020204" pitchFamily="34" charset="0"/>
                        <a:ea typeface="+mn-ea"/>
                        <a:cs typeface="+mn-cs"/>
                      </a:endParaRPr>
                    </a:p>
                  </a:txBody>
                  <a:tcPr marL="91434" marR="91434" marT="45717" marB="4571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0183597"/>
                  </a:ext>
                </a:extLst>
              </a:tr>
              <a:tr h="1033434">
                <a:tc>
                  <a:txBody>
                    <a:bodyPr/>
                    <a:lstStyle/>
                    <a:p>
                      <a:pPr marL="0" algn="ctr" defTabSz="1828709" rtl="0" eaLnBrk="1" latinLnBrk="0" hangingPunct="1"/>
                      <a:endParaRPr lang="x-none" sz="2800" b="0" i="0" kern="1200">
                        <a:solidFill>
                          <a:schemeClr val="tx1"/>
                        </a:solidFill>
                        <a:latin typeface="Avenir Next" panose="020B0503020202020204" pitchFamily="34" charset="0"/>
                        <a:ea typeface="+mn-ea"/>
                        <a:cs typeface="+mn-cs"/>
                      </a:endParaRPr>
                    </a:p>
                  </a:txBody>
                  <a:tcPr marL="91434" marR="91434" marT="45717" marB="45717"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85958790"/>
                  </a:ext>
                </a:extLst>
              </a:tr>
            </a:tbl>
          </a:graphicData>
        </a:graphic>
      </p:graphicFrame>
      <p:graphicFrame>
        <p:nvGraphicFramePr>
          <p:cNvPr id="6" name="Tabelle 5">
            <a:extLst>
              <a:ext uri="{FF2B5EF4-FFF2-40B4-BE49-F238E27FC236}">
                <a16:creationId xmlns:a16="http://schemas.microsoft.com/office/drawing/2014/main" id="{A3867E4B-8A88-4348-B220-4DB95974EC32}"/>
              </a:ext>
            </a:extLst>
          </p:cNvPr>
          <p:cNvGraphicFramePr>
            <a:graphicFrameLocks noGrp="1"/>
          </p:cNvGraphicFramePr>
          <p:nvPr>
            <p:extLst>
              <p:ext uri="{D42A27DB-BD31-4B8C-83A1-F6EECF244321}">
                <p14:modId xmlns:p14="http://schemas.microsoft.com/office/powerpoint/2010/main" val="607313908"/>
              </p:ext>
            </p:extLst>
          </p:nvPr>
        </p:nvGraphicFramePr>
        <p:xfrm>
          <a:off x="10872290" y="4972643"/>
          <a:ext cx="3763767" cy="6579132"/>
        </p:xfrm>
        <a:graphic>
          <a:graphicData uri="http://schemas.openxmlformats.org/drawingml/2006/table">
            <a:tbl>
              <a:tblPr firstRow="1" bandRow="1">
                <a:tableStyleId>{17292A2E-F333-43FB-9621-5CBBE7FDCDCB}</a:tableStyleId>
              </a:tblPr>
              <a:tblGrid>
                <a:gridCol w="3763767">
                  <a:extLst>
                    <a:ext uri="{9D8B030D-6E8A-4147-A177-3AD203B41FA5}">
                      <a16:colId xmlns:a16="http://schemas.microsoft.com/office/drawing/2014/main" val="3336029037"/>
                    </a:ext>
                  </a:extLst>
                </a:gridCol>
              </a:tblGrid>
              <a:tr h="885284">
                <a:tc>
                  <a:txBody>
                    <a:bodyPr/>
                    <a:lstStyle/>
                    <a:p>
                      <a:pPr algn="ctr"/>
                      <a:endParaRPr lang="x-none" sz="3200" b="1" i="0">
                        <a:solidFill>
                          <a:sysClr val="windowText" lastClr="000000"/>
                        </a:solidFill>
                        <a:latin typeface="Avenir Next" panose="020B0503020202020204" pitchFamily="34" charset="0"/>
                      </a:endParaRPr>
                    </a:p>
                  </a:txBody>
                  <a:tcPr marL="91434" marR="91434" marT="45717" marB="45717"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933025750"/>
                  </a:ext>
                </a:extLst>
              </a:tr>
              <a:tr h="1033434">
                <a:tc>
                  <a:txBody>
                    <a:bodyPr/>
                    <a:lstStyle/>
                    <a:p>
                      <a:pPr algn="ctr"/>
                      <a:r>
                        <a:rPr lang="x-none" sz="2800" b="0" i="0">
                          <a:latin typeface="Avenir Next" panose="020B0503020202020204" pitchFamily="34" charset="0"/>
                        </a:rPr>
                        <a:t>Product Owner</a:t>
                      </a:r>
                      <a:endParaRPr lang="x-none" sz="2800" b="0" i="0">
                        <a:solidFill>
                          <a:sysClr val="windowText" lastClr="000000"/>
                        </a:solidFill>
                        <a:latin typeface="Avenir Next" panose="020B0503020202020204" pitchFamily="34" charset="0"/>
                      </a:endParaRPr>
                    </a:p>
                  </a:txBody>
                  <a:tcPr marL="91434" marR="91434" marT="45717" marB="45717"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4566965"/>
                  </a:ext>
                </a:extLst>
              </a:tr>
              <a:tr h="1166992">
                <a:tc>
                  <a:txBody>
                    <a:bodyPr/>
                    <a:lstStyle/>
                    <a:p>
                      <a:pPr algn="ctr"/>
                      <a:r>
                        <a:rPr lang="x-none" sz="2800" b="0" i="0">
                          <a:latin typeface="Avenir Next" panose="020B0503020202020204" pitchFamily="34" charset="0"/>
                        </a:rPr>
                        <a:t>Development Team</a:t>
                      </a:r>
                      <a:endParaRPr lang="x-none" sz="2800" b="0" i="0">
                        <a:solidFill>
                          <a:sysClr val="windowText" lastClr="000000"/>
                        </a:solidFill>
                        <a:latin typeface="Avenir Next" panose="020B0503020202020204" pitchFamily="34" charset="0"/>
                      </a:endParaRPr>
                    </a:p>
                  </a:txBody>
                  <a:tcPr marL="91434" marR="91434" marT="45717" marB="45717"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184881121"/>
                  </a:ext>
                </a:extLst>
              </a:tr>
              <a:tr h="1188877">
                <a:tc>
                  <a:txBody>
                    <a:bodyPr/>
                    <a:lstStyle/>
                    <a:p>
                      <a:pPr algn="ctr"/>
                      <a:r>
                        <a:rPr lang="x-none" sz="2800" b="0" i="0">
                          <a:latin typeface="Avenir Next" panose="020B0503020202020204" pitchFamily="34" charset="0"/>
                        </a:rPr>
                        <a:t>Scrum Master</a:t>
                      </a:r>
                      <a:endParaRPr lang="x-none" sz="2800" b="0" i="0">
                        <a:solidFill>
                          <a:sysClr val="windowText" lastClr="000000"/>
                        </a:solidFill>
                        <a:latin typeface="Avenir Next" panose="020B0503020202020204" pitchFamily="34" charset="0"/>
                      </a:endParaRPr>
                    </a:p>
                  </a:txBody>
                  <a:tcPr marL="91434" marR="91434" marT="45717" marB="45717"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205721266"/>
                  </a:ext>
                </a:extLst>
              </a:tr>
              <a:tr h="1271111">
                <a:tc>
                  <a:txBody>
                    <a:bodyPr/>
                    <a:lstStyle/>
                    <a:p>
                      <a:pPr algn="ctr"/>
                      <a:endParaRPr lang="en-US" sz="3600" b="0" i="0">
                        <a:latin typeface="Avenir Next" panose="020B0503020202020204" pitchFamily="34" charset="0"/>
                      </a:endParaRPr>
                    </a:p>
                  </a:txBody>
                  <a:tcPr marL="91434" marR="91434" marT="45717" marB="45717"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56237450"/>
                  </a:ext>
                </a:extLst>
              </a:tr>
              <a:tr h="1033434">
                <a:tc>
                  <a:txBody>
                    <a:bodyPr/>
                    <a:lstStyle/>
                    <a:p>
                      <a:pPr algn="ctr"/>
                      <a:endParaRPr lang="x-none" sz="3200" b="0" i="0">
                        <a:solidFill>
                          <a:sysClr val="windowText" lastClr="000000"/>
                        </a:solidFill>
                        <a:latin typeface="Avenir Next" panose="020B0503020202020204" pitchFamily="34" charset="0"/>
                      </a:endParaRPr>
                    </a:p>
                  </a:txBody>
                  <a:tcPr marL="91434" marR="91434" marT="45717" marB="45717"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781705262"/>
                  </a:ext>
                </a:extLst>
              </a:tr>
            </a:tbl>
          </a:graphicData>
        </a:graphic>
      </p:graphicFrame>
      <p:graphicFrame>
        <p:nvGraphicFramePr>
          <p:cNvPr id="7" name="Tabelle 6">
            <a:extLst>
              <a:ext uri="{FF2B5EF4-FFF2-40B4-BE49-F238E27FC236}">
                <a16:creationId xmlns:a16="http://schemas.microsoft.com/office/drawing/2014/main" id="{E0E6ABED-9BE0-424B-B07E-5290A2763C6C}"/>
              </a:ext>
            </a:extLst>
          </p:cNvPr>
          <p:cNvGraphicFramePr>
            <a:graphicFrameLocks noGrp="1"/>
          </p:cNvGraphicFramePr>
          <p:nvPr>
            <p:extLst>
              <p:ext uri="{D42A27DB-BD31-4B8C-83A1-F6EECF244321}">
                <p14:modId xmlns:p14="http://schemas.microsoft.com/office/powerpoint/2010/main" val="837477074"/>
              </p:ext>
            </p:extLst>
          </p:nvPr>
        </p:nvGraphicFramePr>
        <p:xfrm>
          <a:off x="15344887" y="4972643"/>
          <a:ext cx="3763767" cy="6579132"/>
        </p:xfrm>
        <a:graphic>
          <a:graphicData uri="http://schemas.openxmlformats.org/drawingml/2006/table">
            <a:tbl>
              <a:tblPr firstRow="1" bandRow="1">
                <a:tableStyleId>{17292A2E-F333-43FB-9621-5CBBE7FDCDCB}</a:tableStyleId>
              </a:tblPr>
              <a:tblGrid>
                <a:gridCol w="3763767">
                  <a:extLst>
                    <a:ext uri="{9D8B030D-6E8A-4147-A177-3AD203B41FA5}">
                      <a16:colId xmlns:a16="http://schemas.microsoft.com/office/drawing/2014/main" val="1800642549"/>
                    </a:ext>
                  </a:extLst>
                </a:gridCol>
              </a:tblGrid>
              <a:tr h="885284">
                <a:tc>
                  <a:txBody>
                    <a:bodyPr/>
                    <a:lstStyle/>
                    <a:p>
                      <a:pPr algn="ctr"/>
                      <a:endParaRPr lang="x-none" sz="3200" b="1" i="0">
                        <a:solidFill>
                          <a:sysClr val="windowText" lastClr="000000"/>
                        </a:solidFill>
                        <a:latin typeface="Avenir Next" panose="020B0503020202020204" pitchFamily="34" charset="0"/>
                      </a:endParaRPr>
                    </a:p>
                  </a:txBody>
                  <a:tcPr marL="91434" marR="91434" marT="45717" marB="45717" anchor="ctr">
                    <a:lnL w="12700" cap="flat" cmpd="sng" algn="ctr">
                      <a:solidFill>
                        <a:schemeClr val="accent3">
                          <a:lumMod val="75000"/>
                          <a:lumOff val="25000"/>
                        </a:schemeClr>
                      </a:solidFill>
                      <a:prstDash val="solid"/>
                      <a:round/>
                      <a:headEnd type="none" w="med" len="med"/>
                      <a:tailEnd type="none" w="med" len="med"/>
                    </a:lnL>
                    <a:lnR w="12700" cap="flat" cmpd="sng" algn="ctr">
                      <a:solidFill>
                        <a:schemeClr val="accent3">
                          <a:lumMod val="75000"/>
                          <a:lumOff val="25000"/>
                        </a:schemeClr>
                      </a:solidFill>
                      <a:prstDash val="solid"/>
                      <a:round/>
                      <a:headEnd type="none" w="med" len="med"/>
                      <a:tailEnd type="none" w="med" len="med"/>
                    </a:lnR>
                    <a:lnT w="12700" cap="flat" cmpd="sng" algn="ctr">
                      <a:solidFill>
                        <a:schemeClr val="accent3">
                          <a:lumMod val="75000"/>
                          <a:lumOff val="25000"/>
                        </a:schemeClr>
                      </a:solidFill>
                      <a:prstDash val="solid"/>
                      <a:round/>
                      <a:headEnd type="none" w="med" len="med"/>
                      <a:tailEnd type="none" w="med" len="med"/>
                    </a:lnT>
                    <a:lnB w="12700" cap="flat" cmpd="sng" algn="ctr">
                      <a:solidFill>
                        <a:schemeClr val="accent3">
                          <a:lumMod val="75000"/>
                          <a:lumOff val="25000"/>
                        </a:schemeClr>
                      </a:solidFill>
                      <a:prstDash val="solid"/>
                      <a:round/>
                      <a:headEnd type="none" w="med" len="med"/>
                      <a:tailEnd type="none" w="med" len="med"/>
                    </a:lnB>
                    <a:solidFill>
                      <a:schemeClr val="accent3">
                        <a:lumMod val="75000"/>
                        <a:lumOff val="25000"/>
                      </a:schemeClr>
                    </a:solidFill>
                  </a:tcPr>
                </a:tc>
                <a:extLst>
                  <a:ext uri="{0D108BD9-81ED-4DB2-BD59-A6C34878D82A}">
                    <a16:rowId xmlns:a16="http://schemas.microsoft.com/office/drawing/2014/main" val="579600841"/>
                  </a:ext>
                </a:extLst>
              </a:tr>
              <a:tr h="1033434">
                <a:tc>
                  <a:txBody>
                    <a:bodyPr/>
                    <a:lstStyle/>
                    <a:p>
                      <a:pPr marL="0" algn="ctr" defTabSz="1828709" rtl="0" eaLnBrk="1" latinLnBrk="0" hangingPunct="1"/>
                      <a:r>
                        <a:rPr lang="en-US" sz="2800" b="0" i="0" kern="1200">
                          <a:solidFill>
                            <a:schemeClr val="tx1"/>
                          </a:solidFill>
                          <a:latin typeface="Avenir Next" panose="020B0503020202020204" pitchFamily="34" charset="0"/>
                          <a:ea typeface="+mn-ea"/>
                          <a:cs typeface="+mn-cs"/>
                          <a:sym typeface="Helvetica Neue Light"/>
                        </a:rPr>
                        <a:t>Sprint</a:t>
                      </a:r>
                      <a:endParaRPr lang="x-none" sz="2800" b="0" i="0" kern="1200">
                        <a:solidFill>
                          <a:schemeClr val="tx1"/>
                        </a:solidFill>
                        <a:latin typeface="Avenir Next" panose="020B0503020202020204" pitchFamily="34" charset="0"/>
                        <a:ea typeface="+mn-ea"/>
                        <a:cs typeface="+mn-cs"/>
                        <a:sym typeface="Helvetica Neue Light"/>
                      </a:endParaRPr>
                    </a:p>
                  </a:txBody>
                  <a:tcPr marL="91434" marR="91434" marT="45717" marB="45717" anchor="ctr">
                    <a:lnL w="12700" cap="flat" cmpd="sng" algn="ctr">
                      <a:solidFill>
                        <a:schemeClr val="accent3">
                          <a:lumMod val="75000"/>
                          <a:lumOff val="25000"/>
                        </a:schemeClr>
                      </a:solidFill>
                      <a:prstDash val="solid"/>
                      <a:round/>
                      <a:headEnd type="none" w="med" len="med"/>
                      <a:tailEnd type="none" w="med" len="med"/>
                    </a:lnL>
                    <a:lnR w="12700" cap="flat" cmpd="sng" algn="ctr">
                      <a:solidFill>
                        <a:schemeClr val="accent3">
                          <a:lumMod val="75000"/>
                          <a:lumOff val="25000"/>
                        </a:schemeClr>
                      </a:solidFill>
                      <a:prstDash val="solid"/>
                      <a:round/>
                      <a:headEnd type="none" w="med" len="med"/>
                      <a:tailEnd type="none" w="med" len="med"/>
                    </a:lnR>
                    <a:lnT w="12700" cap="flat" cmpd="sng" algn="ctr">
                      <a:solidFill>
                        <a:schemeClr val="accent3">
                          <a:lumMod val="75000"/>
                          <a:lumOff val="25000"/>
                        </a:schemeClr>
                      </a:solidFill>
                      <a:prstDash val="solid"/>
                      <a:round/>
                      <a:headEnd type="none" w="med" len="med"/>
                      <a:tailEnd type="none" w="med" len="med"/>
                    </a:lnT>
                    <a:lnB w="12700" cap="flat" cmpd="sng" algn="ctr">
                      <a:solidFill>
                        <a:schemeClr val="accent3">
                          <a:lumMod val="75000"/>
                          <a:lumOff val="25000"/>
                        </a:schemeClr>
                      </a:solidFill>
                      <a:prstDash val="solid"/>
                      <a:round/>
                      <a:headEnd type="none" w="med" len="med"/>
                      <a:tailEnd type="none" w="med" len="med"/>
                    </a:lnB>
                  </a:tcPr>
                </a:tc>
                <a:extLst>
                  <a:ext uri="{0D108BD9-81ED-4DB2-BD59-A6C34878D82A}">
                    <a16:rowId xmlns:a16="http://schemas.microsoft.com/office/drawing/2014/main" val="2774803961"/>
                  </a:ext>
                </a:extLst>
              </a:tr>
              <a:tr h="1166992">
                <a:tc>
                  <a:txBody>
                    <a:bodyPr/>
                    <a:lstStyle/>
                    <a:p>
                      <a:pPr marL="0" algn="ctr" defTabSz="1828709" rtl="0" eaLnBrk="1" latinLnBrk="0" hangingPunct="1"/>
                      <a:r>
                        <a:rPr lang="x-none" sz="2800" b="0" i="0" kern="1200">
                          <a:solidFill>
                            <a:schemeClr val="tx1"/>
                          </a:solidFill>
                          <a:latin typeface="Avenir Next" panose="020B0503020202020204" pitchFamily="34" charset="0"/>
                          <a:ea typeface="+mn-ea"/>
                          <a:cs typeface="+mn-cs"/>
                        </a:rPr>
                        <a:t>Sprint Planning</a:t>
                      </a:r>
                    </a:p>
                  </a:txBody>
                  <a:tcPr marL="91434" marR="91434" marT="45717" marB="45717" anchor="ctr">
                    <a:lnL w="12700" cap="flat" cmpd="sng" algn="ctr">
                      <a:solidFill>
                        <a:schemeClr val="accent3">
                          <a:lumMod val="75000"/>
                          <a:lumOff val="25000"/>
                        </a:schemeClr>
                      </a:solidFill>
                      <a:prstDash val="solid"/>
                      <a:round/>
                      <a:headEnd type="none" w="med" len="med"/>
                      <a:tailEnd type="none" w="med" len="med"/>
                    </a:lnL>
                    <a:lnR w="12700" cap="flat" cmpd="sng" algn="ctr">
                      <a:solidFill>
                        <a:schemeClr val="accent3">
                          <a:lumMod val="75000"/>
                          <a:lumOff val="25000"/>
                        </a:schemeClr>
                      </a:solidFill>
                      <a:prstDash val="solid"/>
                      <a:round/>
                      <a:headEnd type="none" w="med" len="med"/>
                      <a:tailEnd type="none" w="med" len="med"/>
                    </a:lnR>
                    <a:lnT w="12700" cap="flat" cmpd="sng" algn="ctr">
                      <a:solidFill>
                        <a:schemeClr val="accent3">
                          <a:lumMod val="75000"/>
                          <a:lumOff val="25000"/>
                        </a:schemeClr>
                      </a:solidFill>
                      <a:prstDash val="solid"/>
                      <a:round/>
                      <a:headEnd type="none" w="med" len="med"/>
                      <a:tailEnd type="none" w="med" len="med"/>
                    </a:lnT>
                    <a:lnB w="12700" cap="flat" cmpd="sng" algn="ctr">
                      <a:solidFill>
                        <a:schemeClr val="accent3">
                          <a:lumMod val="75000"/>
                          <a:lumOff val="25000"/>
                        </a:schemeClr>
                      </a:solidFill>
                      <a:prstDash val="solid"/>
                      <a:round/>
                      <a:headEnd type="none" w="med" len="med"/>
                      <a:tailEnd type="none" w="med" len="med"/>
                    </a:lnB>
                  </a:tcPr>
                </a:tc>
                <a:extLst>
                  <a:ext uri="{0D108BD9-81ED-4DB2-BD59-A6C34878D82A}">
                    <a16:rowId xmlns:a16="http://schemas.microsoft.com/office/drawing/2014/main" val="519441393"/>
                  </a:ext>
                </a:extLst>
              </a:tr>
              <a:tr h="1188877">
                <a:tc>
                  <a:txBody>
                    <a:bodyPr/>
                    <a:lstStyle/>
                    <a:p>
                      <a:pPr marL="0" algn="ctr" defTabSz="1828709" rtl="0" eaLnBrk="1" latinLnBrk="0" hangingPunct="1"/>
                      <a:r>
                        <a:rPr lang="x-none" sz="2800" b="0" i="0" kern="1200">
                          <a:solidFill>
                            <a:schemeClr val="tx1"/>
                          </a:solidFill>
                          <a:latin typeface="Avenir Next" panose="020B0503020202020204" pitchFamily="34" charset="0"/>
                          <a:ea typeface="+mn-ea"/>
                          <a:cs typeface="+mn-cs"/>
                        </a:rPr>
                        <a:t>Sprint Review </a:t>
                      </a:r>
                    </a:p>
                  </a:txBody>
                  <a:tcPr marL="91434" marR="91434" marT="45717" marB="45717" anchor="ctr">
                    <a:lnL w="12700" cap="flat" cmpd="sng" algn="ctr">
                      <a:solidFill>
                        <a:schemeClr val="accent3">
                          <a:lumMod val="75000"/>
                          <a:lumOff val="25000"/>
                        </a:schemeClr>
                      </a:solidFill>
                      <a:prstDash val="solid"/>
                      <a:round/>
                      <a:headEnd type="none" w="med" len="med"/>
                      <a:tailEnd type="none" w="med" len="med"/>
                    </a:lnL>
                    <a:lnR w="12700" cap="flat" cmpd="sng" algn="ctr">
                      <a:solidFill>
                        <a:schemeClr val="accent3">
                          <a:lumMod val="75000"/>
                          <a:lumOff val="25000"/>
                        </a:schemeClr>
                      </a:solidFill>
                      <a:prstDash val="solid"/>
                      <a:round/>
                      <a:headEnd type="none" w="med" len="med"/>
                      <a:tailEnd type="none" w="med" len="med"/>
                    </a:lnR>
                    <a:lnT w="12700" cap="flat" cmpd="sng" algn="ctr">
                      <a:solidFill>
                        <a:schemeClr val="accent3">
                          <a:lumMod val="75000"/>
                          <a:lumOff val="25000"/>
                        </a:schemeClr>
                      </a:solidFill>
                      <a:prstDash val="solid"/>
                      <a:round/>
                      <a:headEnd type="none" w="med" len="med"/>
                      <a:tailEnd type="none" w="med" len="med"/>
                    </a:lnT>
                    <a:lnB w="12700" cap="flat" cmpd="sng" algn="ctr">
                      <a:solidFill>
                        <a:schemeClr val="accent3">
                          <a:lumMod val="75000"/>
                          <a:lumOff val="25000"/>
                        </a:schemeClr>
                      </a:solidFill>
                      <a:prstDash val="solid"/>
                      <a:round/>
                      <a:headEnd type="none" w="med" len="med"/>
                      <a:tailEnd type="none" w="med" len="med"/>
                    </a:lnB>
                  </a:tcPr>
                </a:tc>
                <a:extLst>
                  <a:ext uri="{0D108BD9-81ED-4DB2-BD59-A6C34878D82A}">
                    <a16:rowId xmlns:a16="http://schemas.microsoft.com/office/drawing/2014/main" val="1002491874"/>
                  </a:ext>
                </a:extLst>
              </a:tr>
              <a:tr h="1271111">
                <a:tc>
                  <a:txBody>
                    <a:bodyPr/>
                    <a:lstStyle/>
                    <a:p>
                      <a:pPr marL="0" algn="ctr" defTabSz="1828709" rtl="0" eaLnBrk="1" latinLnBrk="0" hangingPunct="1"/>
                      <a:r>
                        <a:rPr lang="x-none" sz="2800" b="0" i="0" kern="1200">
                          <a:solidFill>
                            <a:schemeClr val="tx1"/>
                          </a:solidFill>
                          <a:latin typeface="Avenir Next" panose="020B0503020202020204" pitchFamily="34" charset="0"/>
                          <a:ea typeface="+mn-ea"/>
                          <a:cs typeface="+mn-cs"/>
                        </a:rPr>
                        <a:t>Sprint Retrospective</a:t>
                      </a:r>
                    </a:p>
                  </a:txBody>
                  <a:tcPr marL="91434" marR="91434" marT="45717" marB="45717" anchor="ctr">
                    <a:lnL w="12700" cap="flat" cmpd="sng" algn="ctr">
                      <a:solidFill>
                        <a:schemeClr val="accent3">
                          <a:lumMod val="75000"/>
                          <a:lumOff val="25000"/>
                        </a:schemeClr>
                      </a:solidFill>
                      <a:prstDash val="solid"/>
                      <a:round/>
                      <a:headEnd type="none" w="med" len="med"/>
                      <a:tailEnd type="none" w="med" len="med"/>
                    </a:lnL>
                    <a:lnR w="12700" cap="flat" cmpd="sng" algn="ctr">
                      <a:solidFill>
                        <a:schemeClr val="accent3">
                          <a:lumMod val="75000"/>
                          <a:lumOff val="25000"/>
                        </a:schemeClr>
                      </a:solidFill>
                      <a:prstDash val="solid"/>
                      <a:round/>
                      <a:headEnd type="none" w="med" len="med"/>
                      <a:tailEnd type="none" w="med" len="med"/>
                    </a:lnR>
                    <a:lnT w="12700" cap="flat" cmpd="sng" algn="ctr">
                      <a:solidFill>
                        <a:schemeClr val="accent3">
                          <a:lumMod val="75000"/>
                          <a:lumOff val="25000"/>
                        </a:schemeClr>
                      </a:solidFill>
                      <a:prstDash val="solid"/>
                      <a:round/>
                      <a:headEnd type="none" w="med" len="med"/>
                      <a:tailEnd type="none" w="med" len="med"/>
                    </a:lnT>
                    <a:lnB w="12700" cap="flat" cmpd="sng" algn="ctr">
                      <a:solidFill>
                        <a:schemeClr val="accent3">
                          <a:lumMod val="75000"/>
                          <a:lumOff val="25000"/>
                        </a:schemeClr>
                      </a:solidFill>
                      <a:prstDash val="solid"/>
                      <a:round/>
                      <a:headEnd type="none" w="med" len="med"/>
                      <a:tailEnd type="none" w="med" len="med"/>
                    </a:lnB>
                  </a:tcPr>
                </a:tc>
                <a:extLst>
                  <a:ext uri="{0D108BD9-81ED-4DB2-BD59-A6C34878D82A}">
                    <a16:rowId xmlns:a16="http://schemas.microsoft.com/office/drawing/2014/main" val="4254728760"/>
                  </a:ext>
                </a:extLst>
              </a:tr>
              <a:tr h="1033434">
                <a:tc>
                  <a:txBody>
                    <a:bodyPr/>
                    <a:lstStyle/>
                    <a:p>
                      <a:pPr marL="0" algn="ctr" defTabSz="1828709" rtl="0" eaLnBrk="1" latinLnBrk="0" hangingPunct="1"/>
                      <a:r>
                        <a:rPr lang="x-none" sz="2800" b="0" i="0" kern="1200">
                          <a:solidFill>
                            <a:schemeClr val="tx1"/>
                          </a:solidFill>
                          <a:latin typeface="Avenir Next" panose="020B0503020202020204" pitchFamily="34" charset="0"/>
                          <a:ea typeface="+mn-ea"/>
                          <a:cs typeface="+mn-cs"/>
                        </a:rPr>
                        <a:t>Daily Scrum</a:t>
                      </a:r>
                    </a:p>
                  </a:txBody>
                  <a:tcPr marL="91434" marR="91434" marT="45717" marB="45717" anchor="ctr">
                    <a:lnL w="12700" cap="flat" cmpd="sng" algn="ctr">
                      <a:solidFill>
                        <a:schemeClr val="accent3">
                          <a:lumMod val="75000"/>
                          <a:lumOff val="25000"/>
                        </a:schemeClr>
                      </a:solidFill>
                      <a:prstDash val="solid"/>
                      <a:round/>
                      <a:headEnd type="none" w="med" len="med"/>
                      <a:tailEnd type="none" w="med" len="med"/>
                    </a:lnL>
                    <a:lnR w="12700" cap="flat" cmpd="sng" algn="ctr">
                      <a:solidFill>
                        <a:schemeClr val="accent3">
                          <a:lumMod val="75000"/>
                          <a:lumOff val="25000"/>
                        </a:schemeClr>
                      </a:solidFill>
                      <a:prstDash val="solid"/>
                      <a:round/>
                      <a:headEnd type="none" w="med" len="med"/>
                      <a:tailEnd type="none" w="med" len="med"/>
                    </a:lnR>
                    <a:lnT w="12700" cap="flat" cmpd="sng" algn="ctr">
                      <a:solidFill>
                        <a:schemeClr val="accent3">
                          <a:lumMod val="75000"/>
                          <a:lumOff val="25000"/>
                        </a:schemeClr>
                      </a:solidFill>
                      <a:prstDash val="solid"/>
                      <a:round/>
                      <a:headEnd type="none" w="med" len="med"/>
                      <a:tailEnd type="none" w="med" len="med"/>
                    </a:lnT>
                    <a:lnB w="12700" cap="flat" cmpd="sng" algn="ctr">
                      <a:solidFill>
                        <a:schemeClr val="accent3">
                          <a:lumMod val="75000"/>
                          <a:lumOff val="25000"/>
                        </a:schemeClr>
                      </a:solidFill>
                      <a:prstDash val="solid"/>
                      <a:round/>
                      <a:headEnd type="none" w="med" len="med"/>
                      <a:tailEnd type="none" w="med" len="med"/>
                    </a:lnB>
                  </a:tcPr>
                </a:tc>
                <a:extLst>
                  <a:ext uri="{0D108BD9-81ED-4DB2-BD59-A6C34878D82A}">
                    <a16:rowId xmlns:a16="http://schemas.microsoft.com/office/drawing/2014/main" val="599913692"/>
                  </a:ext>
                </a:extLst>
              </a:tr>
            </a:tbl>
          </a:graphicData>
        </a:graphic>
      </p:graphicFrame>
      <p:pic>
        <p:nvPicPr>
          <p:cNvPr id="13" name="Grafik 12" descr="Benutzer Silhouette">
            <a:extLst>
              <a:ext uri="{FF2B5EF4-FFF2-40B4-BE49-F238E27FC236}">
                <a16:creationId xmlns:a16="http://schemas.microsoft.com/office/drawing/2014/main" id="{EC9D3FDC-20ED-F34A-BDB7-5397959C3B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25035" y="3195821"/>
            <a:ext cx="1858276" cy="1858276"/>
          </a:xfrm>
          <a:prstGeom prst="rect">
            <a:avLst/>
          </a:prstGeom>
        </p:spPr>
      </p:pic>
      <p:pic>
        <p:nvPicPr>
          <p:cNvPr id="15" name="Grafik 14" descr="Puzzleteile Silhouette">
            <a:extLst>
              <a:ext uri="{FF2B5EF4-FFF2-40B4-BE49-F238E27FC236}">
                <a16:creationId xmlns:a16="http://schemas.microsoft.com/office/drawing/2014/main" id="{28CEEC0C-EA3A-804F-ABE0-36DA15F98B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84100" y="3096369"/>
            <a:ext cx="1830535" cy="1830535"/>
          </a:xfrm>
          <a:prstGeom prst="rect">
            <a:avLst/>
          </a:prstGeom>
        </p:spPr>
      </p:pic>
      <p:pic>
        <p:nvPicPr>
          <p:cNvPr id="17" name="Grafik 16" descr="Tageskalender Silhouette">
            <a:extLst>
              <a:ext uri="{FF2B5EF4-FFF2-40B4-BE49-F238E27FC236}">
                <a16:creationId xmlns:a16="http://schemas.microsoft.com/office/drawing/2014/main" id="{97EBF63A-4CB5-E545-9372-43B98F55EA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97632" y="3096369"/>
            <a:ext cx="1858276" cy="1858276"/>
          </a:xfrm>
          <a:prstGeom prst="rect">
            <a:avLst/>
          </a:prstGeom>
        </p:spPr>
      </p:pic>
      <p:grpSp>
        <p:nvGrpSpPr>
          <p:cNvPr id="20" name="Gruppieren 19">
            <a:extLst>
              <a:ext uri="{FF2B5EF4-FFF2-40B4-BE49-F238E27FC236}">
                <a16:creationId xmlns:a16="http://schemas.microsoft.com/office/drawing/2014/main" id="{4F003268-0017-8545-AE01-5F33EECDBAAE}"/>
              </a:ext>
            </a:extLst>
          </p:cNvPr>
          <p:cNvGrpSpPr/>
          <p:nvPr/>
        </p:nvGrpSpPr>
        <p:grpSpPr>
          <a:xfrm>
            <a:off x="10688951" y="4898950"/>
            <a:ext cx="4130444" cy="1002780"/>
            <a:chOff x="10832630" y="5403265"/>
            <a:chExt cx="4130444" cy="1002780"/>
          </a:xfrm>
        </p:grpSpPr>
        <p:sp>
          <p:nvSpPr>
            <p:cNvPr id="18" name="Abgerundetes Rechteck 17">
              <a:extLst>
                <a:ext uri="{FF2B5EF4-FFF2-40B4-BE49-F238E27FC236}">
                  <a16:creationId xmlns:a16="http://schemas.microsoft.com/office/drawing/2014/main" id="{4E75C41B-CACF-4E43-9F49-E5BF18529205}"/>
                </a:ext>
              </a:extLst>
            </p:cNvPr>
            <p:cNvSpPr/>
            <p:nvPr/>
          </p:nvSpPr>
          <p:spPr>
            <a:xfrm>
              <a:off x="10832630" y="5403265"/>
              <a:ext cx="4130444" cy="1002780"/>
            </a:xfrm>
            <a:prstGeom prst="roundRect">
              <a:avLst>
                <a:gd name="adj" fmla="val 287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19" name="Rechteck 18">
              <a:extLst>
                <a:ext uri="{FF2B5EF4-FFF2-40B4-BE49-F238E27FC236}">
                  <a16:creationId xmlns:a16="http://schemas.microsoft.com/office/drawing/2014/main" id="{9A3C9D76-1E11-E344-86D4-BF142BDA16C9}"/>
                </a:ext>
              </a:extLst>
            </p:cNvPr>
            <p:cNvSpPr/>
            <p:nvPr/>
          </p:nvSpPr>
          <p:spPr>
            <a:xfrm>
              <a:off x="12258895" y="5612267"/>
              <a:ext cx="1277914" cy="584775"/>
            </a:xfrm>
            <a:prstGeom prst="rect">
              <a:avLst/>
            </a:prstGeom>
          </p:spPr>
          <p:txBody>
            <a:bodyPr wrap="none" anchor="ctr">
              <a:spAutoFit/>
            </a:bodyPr>
            <a:lstStyle/>
            <a:p>
              <a:pPr algn="ctr"/>
              <a:r>
                <a:rPr lang="x-none" sz="3200" b="1">
                  <a:solidFill>
                    <a:schemeClr val="bg1"/>
                  </a:solidFill>
                  <a:latin typeface="Avenir Next" panose="020B0503020202020204" pitchFamily="34" charset="0"/>
                </a:rPr>
                <a:t>Roles</a:t>
              </a:r>
              <a:endParaRPr lang="de-BG" sz="3200" b="1">
                <a:solidFill>
                  <a:schemeClr val="bg1"/>
                </a:solidFill>
                <a:latin typeface="Avenir Next" panose="020B0503020202020204" pitchFamily="34" charset="0"/>
              </a:endParaRPr>
            </a:p>
          </p:txBody>
        </p:sp>
      </p:grpSp>
      <p:grpSp>
        <p:nvGrpSpPr>
          <p:cNvPr id="24" name="Gruppieren 23">
            <a:extLst>
              <a:ext uri="{FF2B5EF4-FFF2-40B4-BE49-F238E27FC236}">
                <a16:creationId xmlns:a16="http://schemas.microsoft.com/office/drawing/2014/main" id="{5B88A8D1-344E-0A4D-9185-9208EE623F97}"/>
              </a:ext>
            </a:extLst>
          </p:cNvPr>
          <p:cNvGrpSpPr/>
          <p:nvPr/>
        </p:nvGrpSpPr>
        <p:grpSpPr>
          <a:xfrm>
            <a:off x="15161548" y="4898950"/>
            <a:ext cx="4130444" cy="1002780"/>
            <a:chOff x="10832630" y="5403265"/>
            <a:chExt cx="4130444" cy="1002780"/>
          </a:xfrm>
        </p:grpSpPr>
        <p:sp>
          <p:nvSpPr>
            <p:cNvPr id="25" name="Abgerundetes Rechteck 24">
              <a:extLst>
                <a:ext uri="{FF2B5EF4-FFF2-40B4-BE49-F238E27FC236}">
                  <a16:creationId xmlns:a16="http://schemas.microsoft.com/office/drawing/2014/main" id="{96D9BE31-C565-5D43-B75D-278EDBCF6061}"/>
                </a:ext>
              </a:extLst>
            </p:cNvPr>
            <p:cNvSpPr/>
            <p:nvPr/>
          </p:nvSpPr>
          <p:spPr>
            <a:xfrm>
              <a:off x="10832630" y="5403265"/>
              <a:ext cx="4130444" cy="1002780"/>
            </a:xfrm>
            <a:prstGeom prst="roundRect">
              <a:avLst>
                <a:gd name="adj" fmla="val 28710"/>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26" name="Rechteck 25">
              <a:extLst>
                <a:ext uri="{FF2B5EF4-FFF2-40B4-BE49-F238E27FC236}">
                  <a16:creationId xmlns:a16="http://schemas.microsoft.com/office/drawing/2014/main" id="{575601FA-378E-E949-8713-699927C4042F}"/>
                </a:ext>
              </a:extLst>
            </p:cNvPr>
            <p:cNvSpPr/>
            <p:nvPr/>
          </p:nvSpPr>
          <p:spPr>
            <a:xfrm>
              <a:off x="12142678" y="5612267"/>
              <a:ext cx="1510350" cy="584775"/>
            </a:xfrm>
            <a:prstGeom prst="rect">
              <a:avLst/>
            </a:prstGeom>
          </p:spPr>
          <p:txBody>
            <a:bodyPr wrap="none" anchor="ctr">
              <a:spAutoFit/>
            </a:bodyPr>
            <a:lstStyle/>
            <a:p>
              <a:pPr algn="ctr"/>
              <a:r>
                <a:rPr lang="de-DE" sz="3200" b="1">
                  <a:solidFill>
                    <a:schemeClr val="bg1"/>
                  </a:solidFill>
                  <a:latin typeface="Avenir Next" panose="020B0503020202020204" pitchFamily="34" charset="0"/>
                </a:rPr>
                <a:t>Events</a:t>
              </a:r>
              <a:endParaRPr lang="de-BG" sz="3200" b="1">
                <a:solidFill>
                  <a:schemeClr val="bg1"/>
                </a:solidFill>
                <a:latin typeface="Avenir Next" panose="020B0503020202020204" pitchFamily="34" charset="0"/>
              </a:endParaRPr>
            </a:p>
          </p:txBody>
        </p:sp>
      </p:grpSp>
      <p:grpSp>
        <p:nvGrpSpPr>
          <p:cNvPr id="30" name="Gruppieren 29">
            <a:extLst>
              <a:ext uri="{FF2B5EF4-FFF2-40B4-BE49-F238E27FC236}">
                <a16:creationId xmlns:a16="http://schemas.microsoft.com/office/drawing/2014/main" id="{7CAB1DF3-BB72-1D42-9DAC-CBB0B3B3CBB5}"/>
              </a:ext>
            </a:extLst>
          </p:cNvPr>
          <p:cNvGrpSpPr/>
          <p:nvPr/>
        </p:nvGrpSpPr>
        <p:grpSpPr>
          <a:xfrm>
            <a:off x="19634145" y="4898950"/>
            <a:ext cx="4130444" cy="1002780"/>
            <a:chOff x="10832630" y="5403265"/>
            <a:chExt cx="4130444" cy="1002780"/>
          </a:xfrm>
        </p:grpSpPr>
        <p:sp>
          <p:nvSpPr>
            <p:cNvPr id="31" name="Abgerundetes Rechteck 30">
              <a:extLst>
                <a:ext uri="{FF2B5EF4-FFF2-40B4-BE49-F238E27FC236}">
                  <a16:creationId xmlns:a16="http://schemas.microsoft.com/office/drawing/2014/main" id="{A3C6AB54-2B66-8F4C-97B9-6FB6C11ADB12}"/>
                </a:ext>
              </a:extLst>
            </p:cNvPr>
            <p:cNvSpPr/>
            <p:nvPr/>
          </p:nvSpPr>
          <p:spPr>
            <a:xfrm>
              <a:off x="10832630" y="5403265"/>
              <a:ext cx="4130444" cy="1002780"/>
            </a:xfrm>
            <a:prstGeom prst="roundRect">
              <a:avLst>
                <a:gd name="adj" fmla="val 287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32" name="Rechteck 31">
              <a:extLst>
                <a:ext uri="{FF2B5EF4-FFF2-40B4-BE49-F238E27FC236}">
                  <a16:creationId xmlns:a16="http://schemas.microsoft.com/office/drawing/2014/main" id="{84CFD51D-B34F-9248-95D5-6E8E2DE50907}"/>
                </a:ext>
              </a:extLst>
            </p:cNvPr>
            <p:cNvSpPr/>
            <p:nvPr/>
          </p:nvSpPr>
          <p:spPr>
            <a:xfrm>
              <a:off x="11970357" y="5612267"/>
              <a:ext cx="1854996" cy="584775"/>
            </a:xfrm>
            <a:prstGeom prst="rect">
              <a:avLst/>
            </a:prstGeom>
          </p:spPr>
          <p:txBody>
            <a:bodyPr wrap="none" anchor="ctr">
              <a:spAutoFit/>
            </a:bodyPr>
            <a:lstStyle/>
            <a:p>
              <a:pPr algn="ctr"/>
              <a:r>
                <a:rPr lang="en-AU" sz="3200" b="1">
                  <a:solidFill>
                    <a:schemeClr val="bg1"/>
                  </a:solidFill>
                  <a:latin typeface="Avenir Next" panose="020B0503020202020204" pitchFamily="34" charset="0"/>
                </a:rPr>
                <a:t>Artifacts</a:t>
              </a:r>
            </a:p>
          </p:txBody>
        </p:sp>
      </p:grpSp>
    </p:spTree>
    <p:extLst>
      <p:ext uri="{BB962C8B-B14F-4D97-AF65-F5344CB8AC3E}">
        <p14:creationId xmlns:p14="http://schemas.microsoft.com/office/powerpoint/2010/main" val="116634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t>Scrum Values</a:t>
            </a:r>
            <a:endParaRPr lang="de-DE"/>
          </a:p>
        </p:txBody>
      </p:sp>
      <p:sp>
        <p:nvSpPr>
          <p:cNvPr id="4" name="Text Placeholder 3"/>
          <p:cNvSpPr>
            <a:spLocks noGrp="1"/>
          </p:cNvSpPr>
          <p:nvPr>
            <p:ph type="body" sz="quarter" idx="14"/>
          </p:nvPr>
        </p:nvSpPr>
        <p:spPr/>
        <p:txBody>
          <a:bodyPr/>
          <a:lstStyle/>
          <a:p>
            <a:endParaRPr lang="de-DE"/>
          </a:p>
        </p:txBody>
      </p:sp>
      <p:sp>
        <p:nvSpPr>
          <p:cNvPr id="3" name="TextBox 2">
            <a:extLst>
              <a:ext uri="{FF2B5EF4-FFF2-40B4-BE49-F238E27FC236}">
                <a16:creationId xmlns:a16="http://schemas.microsoft.com/office/drawing/2014/main" id="{B08EE24E-CECF-954D-8166-BA1F224682A9}"/>
              </a:ext>
            </a:extLst>
          </p:cNvPr>
          <p:cNvSpPr txBox="1"/>
          <p:nvPr/>
        </p:nvSpPr>
        <p:spPr>
          <a:xfrm>
            <a:off x="11689080" y="3378276"/>
            <a:ext cx="8519160" cy="1200329"/>
          </a:xfrm>
          <a:prstGeom prst="rect">
            <a:avLst/>
          </a:prstGeom>
          <a:noFill/>
        </p:spPr>
        <p:txBody>
          <a:bodyPr wrap="square" rtlCol="0">
            <a:spAutoFit/>
          </a:bodyPr>
          <a:lstStyle/>
          <a:p>
            <a:r>
              <a:rPr lang="en-BG" sz="2400" b="1">
                <a:solidFill>
                  <a:srgbClr val="0A2746"/>
                </a:solidFill>
                <a:latin typeface="Avenir Next" panose="020B0503020202020204" pitchFamily="34" charset="0"/>
              </a:rPr>
              <a:t>COURAGE</a:t>
            </a:r>
          </a:p>
          <a:p>
            <a:r>
              <a:rPr lang="en-BG" sz="2400">
                <a:solidFill>
                  <a:srgbClr val="0A2746"/>
                </a:solidFill>
                <a:latin typeface="Avenir Next" panose="020B0503020202020204" pitchFamily="34" charset="0"/>
              </a:rPr>
              <a:t>Srum team members have courage to do the right thing and work on tough problems</a:t>
            </a:r>
          </a:p>
        </p:txBody>
      </p:sp>
      <p:sp>
        <p:nvSpPr>
          <p:cNvPr id="6" name="TextBox 5">
            <a:extLst>
              <a:ext uri="{FF2B5EF4-FFF2-40B4-BE49-F238E27FC236}">
                <a16:creationId xmlns:a16="http://schemas.microsoft.com/office/drawing/2014/main" id="{22BB696D-3AC3-B94C-B77F-10A354B9D618}"/>
              </a:ext>
            </a:extLst>
          </p:cNvPr>
          <p:cNvSpPr txBox="1"/>
          <p:nvPr/>
        </p:nvSpPr>
        <p:spPr>
          <a:xfrm>
            <a:off x="11689080" y="5166566"/>
            <a:ext cx="8229600" cy="1200329"/>
          </a:xfrm>
          <a:prstGeom prst="rect">
            <a:avLst/>
          </a:prstGeom>
          <a:noFill/>
        </p:spPr>
        <p:txBody>
          <a:bodyPr wrap="square" rtlCol="0">
            <a:spAutoFit/>
          </a:bodyPr>
          <a:lstStyle/>
          <a:p>
            <a:r>
              <a:rPr lang="en-BG" sz="2400" b="1">
                <a:solidFill>
                  <a:srgbClr val="0A2746"/>
                </a:solidFill>
                <a:latin typeface="Avenir Next" panose="020B0503020202020204" pitchFamily="34" charset="0"/>
              </a:rPr>
              <a:t>FOCUS</a:t>
            </a:r>
          </a:p>
          <a:p>
            <a:r>
              <a:rPr lang="en-BG" sz="2400">
                <a:solidFill>
                  <a:srgbClr val="0A2746"/>
                </a:solidFill>
                <a:latin typeface="Avenir Next" panose="020B0503020202020204" pitchFamily="34" charset="0"/>
              </a:rPr>
              <a:t>Everyone focuses on the work of the Sprint and the goals of the Scrum Team</a:t>
            </a:r>
          </a:p>
        </p:txBody>
      </p:sp>
      <p:sp>
        <p:nvSpPr>
          <p:cNvPr id="7" name="TextBox 6">
            <a:extLst>
              <a:ext uri="{FF2B5EF4-FFF2-40B4-BE49-F238E27FC236}">
                <a16:creationId xmlns:a16="http://schemas.microsoft.com/office/drawing/2014/main" id="{DC2CE83D-D817-C14C-A226-FC7254EDAFF7}"/>
              </a:ext>
            </a:extLst>
          </p:cNvPr>
          <p:cNvSpPr txBox="1"/>
          <p:nvPr/>
        </p:nvSpPr>
        <p:spPr>
          <a:xfrm>
            <a:off x="11689080" y="6868420"/>
            <a:ext cx="8519160" cy="1200329"/>
          </a:xfrm>
          <a:prstGeom prst="rect">
            <a:avLst/>
          </a:prstGeom>
          <a:noFill/>
        </p:spPr>
        <p:txBody>
          <a:bodyPr wrap="square" rtlCol="0">
            <a:spAutoFit/>
          </a:bodyPr>
          <a:lstStyle/>
          <a:p>
            <a:r>
              <a:rPr lang="en-BG" sz="2400" b="1">
                <a:solidFill>
                  <a:srgbClr val="0A2746"/>
                </a:solidFill>
                <a:latin typeface="Avenir Next" panose="020B0503020202020204" pitchFamily="34" charset="0"/>
              </a:rPr>
              <a:t>COMMITMENT</a:t>
            </a:r>
          </a:p>
          <a:p>
            <a:r>
              <a:rPr lang="en-BG" sz="2400">
                <a:solidFill>
                  <a:srgbClr val="0A2746"/>
                </a:solidFill>
                <a:latin typeface="Avenir Next" panose="020B0503020202020204" pitchFamily="34" charset="0"/>
              </a:rPr>
              <a:t>People personally commit to ach</a:t>
            </a:r>
            <a:r>
              <a:rPr lang="en-GB" sz="2400" err="1">
                <a:solidFill>
                  <a:srgbClr val="0A2746"/>
                </a:solidFill>
                <a:latin typeface="Avenir Next" panose="020B0503020202020204" pitchFamily="34" charset="0"/>
              </a:rPr>
              <a:t>ie</a:t>
            </a:r>
            <a:r>
              <a:rPr lang="en-BG" sz="2400">
                <a:solidFill>
                  <a:srgbClr val="0A2746"/>
                </a:solidFill>
                <a:latin typeface="Avenir Next" panose="020B0503020202020204" pitchFamily="34" charset="0"/>
              </a:rPr>
              <a:t>ving the goals of the Scrum Team</a:t>
            </a:r>
          </a:p>
        </p:txBody>
      </p:sp>
      <p:sp>
        <p:nvSpPr>
          <p:cNvPr id="8" name="TextBox 7">
            <a:extLst>
              <a:ext uri="{FF2B5EF4-FFF2-40B4-BE49-F238E27FC236}">
                <a16:creationId xmlns:a16="http://schemas.microsoft.com/office/drawing/2014/main" id="{F253E8CD-53CF-F940-B529-00D964850F2B}"/>
              </a:ext>
            </a:extLst>
          </p:cNvPr>
          <p:cNvSpPr txBox="1"/>
          <p:nvPr/>
        </p:nvSpPr>
        <p:spPr>
          <a:xfrm>
            <a:off x="11689080" y="8549678"/>
            <a:ext cx="8834846" cy="1200329"/>
          </a:xfrm>
          <a:prstGeom prst="rect">
            <a:avLst/>
          </a:prstGeom>
          <a:noFill/>
        </p:spPr>
        <p:txBody>
          <a:bodyPr wrap="square" rtlCol="0">
            <a:spAutoFit/>
          </a:bodyPr>
          <a:lstStyle/>
          <a:p>
            <a:r>
              <a:rPr lang="en-BG" sz="2400" b="1">
                <a:solidFill>
                  <a:srgbClr val="0A2746"/>
                </a:solidFill>
                <a:latin typeface="Avenir Next" panose="020B0503020202020204" pitchFamily="34" charset="0"/>
              </a:rPr>
              <a:t>RESPECT</a:t>
            </a:r>
          </a:p>
          <a:p>
            <a:r>
              <a:rPr lang="en-US" sz="2400">
                <a:solidFill>
                  <a:srgbClr val="0A2746"/>
                </a:solidFill>
                <a:latin typeface="Avenir Next" panose="020B0503020202020204" pitchFamily="34" charset="0"/>
              </a:rPr>
              <a:t>Scrum Team members respect each other to be capable, independent people</a:t>
            </a:r>
            <a:endParaRPr lang="en-BG" sz="2400">
              <a:solidFill>
                <a:srgbClr val="0A2746"/>
              </a:solidFill>
              <a:latin typeface="Avenir Next" panose="020B0503020202020204" pitchFamily="34" charset="0"/>
            </a:endParaRPr>
          </a:p>
        </p:txBody>
      </p:sp>
      <p:sp>
        <p:nvSpPr>
          <p:cNvPr id="9" name="TextBox 8">
            <a:extLst>
              <a:ext uri="{FF2B5EF4-FFF2-40B4-BE49-F238E27FC236}">
                <a16:creationId xmlns:a16="http://schemas.microsoft.com/office/drawing/2014/main" id="{90EA90D4-DF92-E049-81BA-21D18009D4D9}"/>
              </a:ext>
            </a:extLst>
          </p:cNvPr>
          <p:cNvSpPr txBox="1"/>
          <p:nvPr/>
        </p:nvSpPr>
        <p:spPr>
          <a:xfrm>
            <a:off x="11689080" y="10230974"/>
            <a:ext cx="8453846" cy="1569660"/>
          </a:xfrm>
          <a:prstGeom prst="rect">
            <a:avLst/>
          </a:prstGeom>
          <a:noFill/>
        </p:spPr>
        <p:txBody>
          <a:bodyPr wrap="square" rtlCol="0">
            <a:spAutoFit/>
          </a:bodyPr>
          <a:lstStyle/>
          <a:p>
            <a:r>
              <a:rPr lang="en-BG" sz="2400" b="1">
                <a:solidFill>
                  <a:srgbClr val="0A2746"/>
                </a:solidFill>
                <a:latin typeface="Avenir Next" panose="020B0503020202020204" pitchFamily="34" charset="0"/>
              </a:rPr>
              <a:t>OPENNESS</a:t>
            </a:r>
          </a:p>
          <a:p>
            <a:r>
              <a:rPr lang="en-US" sz="2400">
                <a:solidFill>
                  <a:srgbClr val="0A2746"/>
                </a:solidFill>
                <a:latin typeface="Avenir Next" panose="020B0503020202020204" pitchFamily="34" charset="0"/>
              </a:rPr>
              <a:t>The Scrum Team and it’s stakeholders agree to be open about all the work and the challenges with performing the work</a:t>
            </a:r>
            <a:endParaRPr lang="en-BG" sz="2400">
              <a:solidFill>
                <a:srgbClr val="0A2746"/>
              </a:solidFill>
              <a:latin typeface="Avenir Next" panose="020B0503020202020204" pitchFamily="34" charset="0"/>
            </a:endParaRPr>
          </a:p>
        </p:txBody>
      </p:sp>
      <p:pic>
        <p:nvPicPr>
          <p:cNvPr id="11" name="Picture 10" descr="A picture containing diagram&#10;&#10;Description automatically generated">
            <a:extLst>
              <a:ext uri="{FF2B5EF4-FFF2-40B4-BE49-F238E27FC236}">
                <a16:creationId xmlns:a16="http://schemas.microsoft.com/office/drawing/2014/main" id="{D7312188-85B0-E448-B7CA-6D3EBF6A51AE}"/>
              </a:ext>
            </a:extLst>
          </p:cNvPr>
          <p:cNvPicPr>
            <a:picLocks noChangeAspect="1"/>
          </p:cNvPicPr>
          <p:nvPr/>
        </p:nvPicPr>
        <p:blipFill>
          <a:blip r:embed="rId2"/>
          <a:stretch>
            <a:fillRect/>
          </a:stretch>
        </p:blipFill>
        <p:spPr>
          <a:xfrm>
            <a:off x="1984521" y="3113947"/>
            <a:ext cx="11899900" cy="8661400"/>
          </a:xfrm>
          <a:prstGeom prst="rect">
            <a:avLst/>
          </a:prstGeom>
        </p:spPr>
      </p:pic>
    </p:spTree>
    <p:extLst>
      <p:ext uri="{BB962C8B-B14F-4D97-AF65-F5344CB8AC3E}">
        <p14:creationId xmlns:p14="http://schemas.microsoft.com/office/powerpoint/2010/main" val="365358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30416" y="3172274"/>
            <a:ext cx="17264046" cy="10019646"/>
            <a:chOff x="2618724" y="1050515"/>
            <a:chExt cx="20175735" cy="11709521"/>
          </a:xfrm>
        </p:grpSpPr>
        <p:pic>
          <p:nvPicPr>
            <p:cNvPr id="6" name="Picture 5">
              <a:extLst>
                <a:ext uri="{FF2B5EF4-FFF2-40B4-BE49-F238E27FC236}">
                  <a16:creationId xmlns:a16="http://schemas.microsoft.com/office/drawing/2014/main" id="{42690DCB-A0BE-4CF0-81DF-CA2BA0386E02}"/>
                </a:ext>
              </a:extLst>
            </p:cNvPr>
            <p:cNvPicPr>
              <a:picLocks noChangeAspect="1"/>
            </p:cNvPicPr>
            <p:nvPr/>
          </p:nvPicPr>
          <p:blipFill>
            <a:blip r:embed="rId2"/>
            <a:stretch>
              <a:fillRect/>
            </a:stretch>
          </p:blipFill>
          <p:spPr>
            <a:xfrm>
              <a:off x="2618724" y="1050515"/>
              <a:ext cx="20175735" cy="11709521"/>
            </a:xfrm>
            <a:prstGeom prst="rect">
              <a:avLst/>
            </a:prstGeom>
          </p:spPr>
        </p:pic>
        <p:sp>
          <p:nvSpPr>
            <p:cNvPr id="7" name="Rectangle 6"/>
            <p:cNvSpPr/>
            <p:nvPr/>
          </p:nvSpPr>
          <p:spPr>
            <a:xfrm>
              <a:off x="21245511" y="9536231"/>
              <a:ext cx="1131406" cy="21579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825417" hangingPunct="0"/>
              <a:r>
                <a:rPr lang="en-US" sz="1200" b="1">
                  <a:solidFill>
                    <a:srgbClr val="63E5F3"/>
                  </a:solidFill>
                  <a:latin typeface="Helvetica Neue Medium"/>
                  <a:ea typeface="Helvetica Neue Medium"/>
                  <a:cs typeface="Helvetica Neue Medium"/>
                  <a:sym typeface="Helvetica Neue Medium"/>
                </a:rPr>
                <a:t>INCREMENT</a:t>
              </a:r>
            </a:p>
          </p:txBody>
        </p:sp>
      </p:grpSp>
      <p:grpSp>
        <p:nvGrpSpPr>
          <p:cNvPr id="4" name="Gruppieren 3">
            <a:extLst>
              <a:ext uri="{FF2B5EF4-FFF2-40B4-BE49-F238E27FC236}">
                <a16:creationId xmlns:a16="http://schemas.microsoft.com/office/drawing/2014/main" id="{4C154980-6898-9147-B4AD-AF95E21EEB16}"/>
              </a:ext>
            </a:extLst>
          </p:cNvPr>
          <p:cNvGrpSpPr/>
          <p:nvPr/>
        </p:nvGrpSpPr>
        <p:grpSpPr>
          <a:xfrm>
            <a:off x="5430416" y="735976"/>
            <a:ext cx="5992281" cy="1981746"/>
            <a:chOff x="5006675" y="579862"/>
            <a:chExt cx="5992281" cy="1981746"/>
          </a:xfrm>
        </p:grpSpPr>
        <p:sp>
          <p:nvSpPr>
            <p:cNvPr id="2" name="Abgerundete rechteckige Legende 1">
              <a:extLst>
                <a:ext uri="{FF2B5EF4-FFF2-40B4-BE49-F238E27FC236}">
                  <a16:creationId xmlns:a16="http://schemas.microsoft.com/office/drawing/2014/main" id="{1A1C9AD2-EE17-F446-9584-C64786E12800}"/>
                </a:ext>
              </a:extLst>
            </p:cNvPr>
            <p:cNvSpPr/>
            <p:nvPr/>
          </p:nvSpPr>
          <p:spPr>
            <a:xfrm>
              <a:off x="5006675" y="579862"/>
              <a:ext cx="5392009" cy="1981746"/>
            </a:xfrm>
            <a:prstGeom prst="wedgeRoundRectCallout">
              <a:avLst>
                <a:gd name="adj1" fmla="val -23956"/>
                <a:gd name="adj2" fmla="val 66793"/>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3" name="Rechteck 2">
              <a:extLst>
                <a:ext uri="{FF2B5EF4-FFF2-40B4-BE49-F238E27FC236}">
                  <a16:creationId xmlns:a16="http://schemas.microsoft.com/office/drawing/2014/main" id="{68F48F8D-D39E-D34F-B1EB-7C754ACF2F45}"/>
                </a:ext>
              </a:extLst>
            </p:cNvPr>
            <p:cNvSpPr/>
            <p:nvPr/>
          </p:nvSpPr>
          <p:spPr>
            <a:xfrm>
              <a:off x="5252361" y="817219"/>
              <a:ext cx="5746595" cy="1569660"/>
            </a:xfrm>
            <a:prstGeom prst="rect">
              <a:avLst/>
            </a:prstGeom>
          </p:spPr>
          <p:txBody>
            <a:bodyPr wrap="square">
              <a:spAutoFit/>
            </a:bodyPr>
            <a:lstStyle/>
            <a:p>
              <a:pPr defTabSz="825417" hangingPunct="0"/>
              <a:r>
                <a:rPr lang="en-US" sz="2400" b="1">
                  <a:solidFill>
                    <a:schemeClr val="accent1"/>
                  </a:solidFill>
                  <a:latin typeface="Avenir Next" panose="020B0503020202020204" pitchFamily="34" charset="0"/>
                  <a:ea typeface="Helvetica Neue Medium"/>
                  <a:cs typeface="Helvetica Neue Medium"/>
                  <a:sym typeface="Helvetica Neue Medium"/>
                </a:rPr>
                <a:t>Stakeholders </a:t>
              </a:r>
            </a:p>
            <a:p>
              <a:pPr marL="342900" indent="-342900" defTabSz="825417" hangingPunct="0">
                <a:buClr>
                  <a:schemeClr val="accent4"/>
                </a:buClr>
                <a:buFont typeface="Wingdings" pitchFamily="2" charset="2"/>
                <a:buChar char="§"/>
              </a:pPr>
              <a:r>
                <a:rPr lang="en-US" sz="2400">
                  <a:solidFill>
                    <a:schemeClr val="accent1"/>
                  </a:solidFill>
                  <a:latin typeface="Avenir Next" panose="020B0503020202020204" pitchFamily="34" charset="0"/>
                  <a:ea typeface="Helvetica Neue Medium"/>
                  <a:cs typeface="Helvetica Neue Medium"/>
                  <a:sym typeface="Helvetica Neue Medium"/>
                </a:rPr>
                <a:t>Users, Management, Helpdesk, Operations etc. </a:t>
              </a:r>
            </a:p>
            <a:p>
              <a:pPr marL="342900" indent="-342900" defTabSz="825417" hangingPunct="0">
                <a:buClr>
                  <a:schemeClr val="accent4"/>
                </a:buClr>
                <a:buFont typeface="Wingdings" pitchFamily="2" charset="2"/>
                <a:buChar char="§"/>
              </a:pPr>
              <a:r>
                <a:rPr lang="en-US" sz="2400">
                  <a:solidFill>
                    <a:schemeClr val="accent1"/>
                  </a:solidFill>
                  <a:latin typeface="Avenir Next" panose="020B0503020202020204" pitchFamily="34" charset="0"/>
                  <a:ea typeface="Helvetica Neue Medium"/>
                  <a:cs typeface="Helvetica Neue Medium"/>
                  <a:sym typeface="Helvetica Neue Medium"/>
                </a:rPr>
                <a:t>Inputs/ Development requests</a:t>
              </a:r>
            </a:p>
          </p:txBody>
        </p:sp>
      </p:grpSp>
      <p:grpSp>
        <p:nvGrpSpPr>
          <p:cNvPr id="11" name="Gruppieren 10">
            <a:extLst>
              <a:ext uri="{FF2B5EF4-FFF2-40B4-BE49-F238E27FC236}">
                <a16:creationId xmlns:a16="http://schemas.microsoft.com/office/drawing/2014/main" id="{253CFC52-0FE1-AE40-A135-3943C37E7614}"/>
              </a:ext>
            </a:extLst>
          </p:cNvPr>
          <p:cNvGrpSpPr/>
          <p:nvPr/>
        </p:nvGrpSpPr>
        <p:grpSpPr>
          <a:xfrm>
            <a:off x="696639" y="4856015"/>
            <a:ext cx="4689173" cy="2369972"/>
            <a:chOff x="5006675" y="579862"/>
            <a:chExt cx="5392009" cy="2369972"/>
          </a:xfrm>
        </p:grpSpPr>
        <p:sp>
          <p:nvSpPr>
            <p:cNvPr id="12" name="Abgerundete rechteckige Legende 11">
              <a:extLst>
                <a:ext uri="{FF2B5EF4-FFF2-40B4-BE49-F238E27FC236}">
                  <a16:creationId xmlns:a16="http://schemas.microsoft.com/office/drawing/2014/main" id="{BABF0E35-F403-0F45-848A-E6ABED5362D4}"/>
                </a:ext>
              </a:extLst>
            </p:cNvPr>
            <p:cNvSpPr/>
            <p:nvPr/>
          </p:nvSpPr>
          <p:spPr>
            <a:xfrm>
              <a:off x="5006675" y="579862"/>
              <a:ext cx="5392009" cy="2369972"/>
            </a:xfrm>
            <a:prstGeom prst="wedgeRoundRectCallout">
              <a:avLst>
                <a:gd name="adj1" fmla="val 56548"/>
                <a:gd name="adj2" fmla="val 26423"/>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13" name="Rechteck 12">
              <a:extLst>
                <a:ext uri="{FF2B5EF4-FFF2-40B4-BE49-F238E27FC236}">
                  <a16:creationId xmlns:a16="http://schemas.microsoft.com/office/drawing/2014/main" id="{FCF09A2D-DD88-CA4B-AFF2-92DE7BCE7A07}"/>
                </a:ext>
              </a:extLst>
            </p:cNvPr>
            <p:cNvSpPr/>
            <p:nvPr/>
          </p:nvSpPr>
          <p:spPr>
            <a:xfrm>
              <a:off x="5252361" y="817219"/>
              <a:ext cx="5146323" cy="1938992"/>
            </a:xfrm>
            <a:prstGeom prst="rect">
              <a:avLst/>
            </a:prstGeom>
          </p:spPr>
          <p:txBody>
            <a:bodyPr wrap="square">
              <a:spAutoFit/>
            </a:bodyPr>
            <a:lstStyle/>
            <a:p>
              <a:pPr defTabSz="825417" hangingPunct="0"/>
              <a:r>
                <a:rPr lang="en-US" sz="2400" b="1">
                  <a:solidFill>
                    <a:schemeClr val="accent1"/>
                  </a:solidFill>
                  <a:latin typeface="Avenir Next" panose="020B0503020202020204" pitchFamily="34" charset="0"/>
                  <a:ea typeface="Helvetica Neue Medium"/>
                  <a:cs typeface="Helvetica Neue Medium"/>
                  <a:sym typeface="Helvetica Neue Medium"/>
                </a:rPr>
                <a:t>Product Owner</a:t>
              </a:r>
            </a:p>
            <a:p>
              <a:pPr marL="342900" indent="-342900" defTabSz="825417" hangingPunct="0">
                <a:buClr>
                  <a:schemeClr val="accent4"/>
                </a:buClr>
                <a:buFont typeface="Wingdings" pitchFamily="2" charset="2"/>
                <a:buChar char="§"/>
              </a:pPr>
              <a:r>
                <a:rPr lang="en-US" sz="2400">
                  <a:solidFill>
                    <a:schemeClr val="accent1"/>
                  </a:solidFill>
                  <a:latin typeface="Avenir Next" panose="020B0503020202020204" pitchFamily="34" charset="0"/>
                  <a:ea typeface="Helvetica Neue Medium"/>
                  <a:cs typeface="Helvetica Neue Medium"/>
                  <a:sym typeface="Helvetica Neue Medium"/>
                </a:rPr>
                <a:t>Vision: where are we going and why? </a:t>
              </a:r>
            </a:p>
            <a:p>
              <a:pPr marL="342900" indent="-342900" defTabSz="825417" hangingPunct="0">
                <a:buClr>
                  <a:schemeClr val="accent4"/>
                </a:buClr>
                <a:buFont typeface="Wingdings" pitchFamily="2" charset="2"/>
                <a:buChar char="§"/>
              </a:pPr>
              <a:r>
                <a:rPr lang="en-US" sz="2400">
                  <a:solidFill>
                    <a:schemeClr val="accent1"/>
                  </a:solidFill>
                  <a:latin typeface="Avenir Next" panose="020B0503020202020204" pitchFamily="34" charset="0"/>
                  <a:ea typeface="Helvetica Neue Medium"/>
                  <a:cs typeface="Helvetica Neue Medium"/>
                  <a:sym typeface="Helvetica Neue Medium"/>
                </a:rPr>
                <a:t>Gathers and filters requests from key stakeholders</a:t>
              </a:r>
            </a:p>
          </p:txBody>
        </p:sp>
      </p:grpSp>
      <p:grpSp>
        <p:nvGrpSpPr>
          <p:cNvPr id="14" name="Gruppieren 13">
            <a:extLst>
              <a:ext uri="{FF2B5EF4-FFF2-40B4-BE49-F238E27FC236}">
                <a16:creationId xmlns:a16="http://schemas.microsoft.com/office/drawing/2014/main" id="{E5822B69-8F31-E44D-9EDB-6912375EB7F3}"/>
              </a:ext>
            </a:extLst>
          </p:cNvPr>
          <p:cNvGrpSpPr/>
          <p:nvPr/>
        </p:nvGrpSpPr>
        <p:grpSpPr>
          <a:xfrm>
            <a:off x="15886546" y="1990570"/>
            <a:ext cx="4689173" cy="1756429"/>
            <a:chOff x="5006675" y="579862"/>
            <a:chExt cx="5392009" cy="1756429"/>
          </a:xfrm>
        </p:grpSpPr>
        <p:sp>
          <p:nvSpPr>
            <p:cNvPr id="15" name="Abgerundete rechteckige Legende 14">
              <a:extLst>
                <a:ext uri="{FF2B5EF4-FFF2-40B4-BE49-F238E27FC236}">
                  <a16:creationId xmlns:a16="http://schemas.microsoft.com/office/drawing/2014/main" id="{76564230-FEF4-EA4D-8FD4-22EA3D9FFF9A}"/>
                </a:ext>
              </a:extLst>
            </p:cNvPr>
            <p:cNvSpPr/>
            <p:nvPr/>
          </p:nvSpPr>
          <p:spPr>
            <a:xfrm>
              <a:off x="5006675" y="579862"/>
              <a:ext cx="5392009" cy="1756429"/>
            </a:xfrm>
            <a:prstGeom prst="wedgeRoundRectCallout">
              <a:avLst>
                <a:gd name="adj1" fmla="val -35246"/>
                <a:gd name="adj2" fmla="val 65786"/>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16" name="Rechteck 15">
              <a:extLst>
                <a:ext uri="{FF2B5EF4-FFF2-40B4-BE49-F238E27FC236}">
                  <a16:creationId xmlns:a16="http://schemas.microsoft.com/office/drawing/2014/main" id="{7011EDDE-B58E-F14A-AE8B-2EA7407B8727}"/>
                </a:ext>
              </a:extLst>
            </p:cNvPr>
            <p:cNvSpPr/>
            <p:nvPr/>
          </p:nvSpPr>
          <p:spPr>
            <a:xfrm>
              <a:off x="5252361" y="817219"/>
              <a:ext cx="5146323" cy="1200329"/>
            </a:xfrm>
            <a:prstGeom prst="rect">
              <a:avLst/>
            </a:prstGeom>
          </p:spPr>
          <p:txBody>
            <a:bodyPr wrap="square">
              <a:spAutoFit/>
            </a:bodyPr>
            <a:lstStyle/>
            <a:p>
              <a:pPr defTabSz="825417" hangingPunct="0"/>
              <a:r>
                <a:rPr lang="en-US" sz="2400" b="1">
                  <a:solidFill>
                    <a:schemeClr val="accent1"/>
                  </a:solidFill>
                  <a:latin typeface="Avenir Next" panose="020B0503020202020204" pitchFamily="34" charset="0"/>
                  <a:ea typeface="Helvetica Neue Medium"/>
                  <a:cs typeface="Helvetica Neue Medium"/>
                  <a:sym typeface="Helvetica Neue Medium"/>
                </a:rPr>
                <a:t>Scrum Master</a:t>
              </a:r>
            </a:p>
            <a:p>
              <a:pPr marL="342900" indent="-342900" defTabSz="825417" hangingPunct="0">
                <a:buClr>
                  <a:schemeClr val="accent4"/>
                </a:buClr>
                <a:buFont typeface="Wingdings" pitchFamily="2" charset="2"/>
                <a:buChar char="§"/>
              </a:pPr>
              <a:r>
                <a:rPr lang="en-US" sz="2400">
                  <a:solidFill>
                    <a:schemeClr val="accent1"/>
                  </a:solidFill>
                  <a:latin typeface="Avenir Next" panose="020B0503020202020204" pitchFamily="34" charset="0"/>
                  <a:ea typeface="Helvetica Neue Medium"/>
                  <a:cs typeface="Helvetica Neue Medium"/>
                  <a:sym typeface="Helvetica Neue Medium"/>
                </a:rPr>
                <a:t>Process leader/ agile coach </a:t>
              </a:r>
            </a:p>
            <a:p>
              <a:pPr marL="342900" indent="-342900" defTabSz="825417" hangingPunct="0">
                <a:buClr>
                  <a:schemeClr val="accent4"/>
                </a:buClr>
                <a:buFont typeface="Wingdings" pitchFamily="2" charset="2"/>
                <a:buChar char="§"/>
              </a:pPr>
              <a:r>
                <a:rPr lang="en-US" sz="2400">
                  <a:solidFill>
                    <a:schemeClr val="accent1"/>
                  </a:solidFill>
                  <a:latin typeface="Avenir Next" panose="020B0503020202020204" pitchFamily="34" charset="0"/>
                  <a:ea typeface="Helvetica Neue Medium"/>
                  <a:cs typeface="Helvetica Neue Medium"/>
                  <a:sym typeface="Helvetica Neue Medium"/>
                </a:rPr>
                <a:t>Impediment remover</a:t>
              </a:r>
            </a:p>
          </p:txBody>
        </p:sp>
      </p:grpSp>
    </p:spTree>
    <p:extLst>
      <p:ext uri="{BB962C8B-B14F-4D97-AF65-F5344CB8AC3E}">
        <p14:creationId xmlns:p14="http://schemas.microsoft.com/office/powerpoint/2010/main" val="244279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a:t>Rollen im </a:t>
            </a:r>
            <a:r>
              <a:rPr lang="de-DE" err="1"/>
              <a:t>Scrum</a:t>
            </a:r>
            <a:r>
              <a:rPr lang="de-DE"/>
              <a:t>-Team</a:t>
            </a:r>
          </a:p>
        </p:txBody>
      </p:sp>
      <p:sp>
        <p:nvSpPr>
          <p:cNvPr id="3" name="Text Placeholder 2"/>
          <p:cNvSpPr>
            <a:spLocks noGrp="1"/>
          </p:cNvSpPr>
          <p:nvPr>
            <p:ph type="body" sz="quarter" idx="13"/>
          </p:nvPr>
        </p:nvSpPr>
        <p:spPr>
          <a:xfrm>
            <a:off x="1606552" y="2747553"/>
            <a:ext cx="19302728" cy="4837424"/>
          </a:xfrm>
        </p:spPr>
        <p:txBody>
          <a:bodyPr/>
          <a:lstStyle/>
          <a:p>
            <a:pPr marL="571500" indent="-571500">
              <a:spcBef>
                <a:spcPts val="1200"/>
              </a:spcBef>
              <a:buClr>
                <a:schemeClr val="accent4"/>
              </a:buClr>
              <a:buFont typeface="Wingdings" pitchFamily="2" charset="2"/>
              <a:buChar char="§"/>
            </a:pPr>
            <a:r>
              <a:rPr lang="de-DE" sz="3200"/>
              <a:t>Das </a:t>
            </a:r>
            <a:r>
              <a:rPr lang="de-DE" sz="3200" err="1"/>
              <a:t>Scrum</a:t>
            </a:r>
            <a:r>
              <a:rPr lang="de-DE" sz="3200"/>
              <a:t> Team besteht aus einem </a:t>
            </a:r>
            <a:r>
              <a:rPr lang="de-DE" sz="3200" b="1" err="1">
                <a:latin typeface="Avenir Next Demi Bold" panose="020B0503020202020204" pitchFamily="34" charset="0"/>
              </a:rPr>
              <a:t>Product</a:t>
            </a:r>
            <a:r>
              <a:rPr lang="de-DE" sz="3200" b="1">
                <a:latin typeface="Avenir Next Demi Bold" panose="020B0503020202020204" pitchFamily="34" charset="0"/>
              </a:rPr>
              <a:t> </a:t>
            </a:r>
            <a:r>
              <a:rPr lang="de-DE" sz="3200" b="1" err="1">
                <a:latin typeface="Avenir Next Demi Bold" panose="020B0503020202020204" pitchFamily="34" charset="0"/>
              </a:rPr>
              <a:t>Owner</a:t>
            </a:r>
            <a:r>
              <a:rPr lang="de-DE" sz="3200"/>
              <a:t>, den </a:t>
            </a:r>
            <a:r>
              <a:rPr lang="de-DE" sz="3200" b="1">
                <a:latin typeface="Avenir Next Demi Bold" panose="020B0503020202020204" pitchFamily="34" charset="0"/>
              </a:rPr>
              <a:t>Entwicklern</a:t>
            </a:r>
            <a:r>
              <a:rPr lang="de-DE" sz="3200"/>
              <a:t> und einem </a:t>
            </a:r>
            <a:r>
              <a:rPr lang="de-DE" sz="3200" b="1" err="1">
                <a:latin typeface="Avenir Next Demi Bold" panose="020B0503020202020204" pitchFamily="34" charset="0"/>
              </a:rPr>
              <a:t>Scrum</a:t>
            </a:r>
            <a:r>
              <a:rPr lang="de-DE" sz="3200" b="1">
                <a:latin typeface="Avenir Next Demi Bold" panose="020B0503020202020204" pitchFamily="34" charset="0"/>
              </a:rPr>
              <a:t> Master.</a:t>
            </a:r>
          </a:p>
          <a:p>
            <a:pPr marL="571500" indent="-571500">
              <a:spcBef>
                <a:spcPts val="1200"/>
              </a:spcBef>
              <a:buClr>
                <a:schemeClr val="accent4"/>
              </a:buClr>
              <a:buFont typeface="Wingdings" pitchFamily="2" charset="2"/>
              <a:buChar char="§"/>
            </a:pPr>
            <a:r>
              <a:rPr lang="de-DE" sz="3200" b="1">
                <a:latin typeface="Avenir Next Demi Bold" panose="020B0503020202020204" pitchFamily="34" charset="0"/>
              </a:rPr>
              <a:t>Selbstorganisierend</a:t>
            </a:r>
            <a:r>
              <a:rPr lang="de-DE" sz="3200"/>
              <a:t> und </a:t>
            </a:r>
            <a:r>
              <a:rPr lang="de-DE" sz="3200" b="1">
                <a:latin typeface="Avenir Next Demi Bold" panose="020B0503020202020204" pitchFamily="34" charset="0"/>
              </a:rPr>
              <a:t>funktionsübergreifend</a:t>
            </a:r>
          </a:p>
          <a:p>
            <a:pPr marL="571500" indent="-571500">
              <a:spcBef>
                <a:spcPts val="1200"/>
              </a:spcBef>
              <a:buClr>
                <a:schemeClr val="accent4"/>
              </a:buClr>
              <a:buFont typeface="Wingdings" pitchFamily="2" charset="2"/>
              <a:buChar char="§"/>
            </a:pPr>
            <a:r>
              <a:rPr lang="de-DE" sz="3200"/>
              <a:t>Verfügt über </a:t>
            </a:r>
            <a:r>
              <a:rPr lang="de-DE" sz="3200" b="1">
                <a:latin typeface="Avenir Next Demi Bold" panose="020B0503020202020204" pitchFamily="34" charset="0"/>
              </a:rPr>
              <a:t>alle erforderlichen </a:t>
            </a:r>
            <a:r>
              <a:rPr lang="de-DE" sz="3200"/>
              <a:t>Kompetenzen, um die Arbeit zu erledigen, </a:t>
            </a:r>
            <a:r>
              <a:rPr lang="de-DE" sz="3200" b="1">
                <a:latin typeface="Avenir Next Demi Bold" panose="020B0503020202020204" pitchFamily="34" charset="0"/>
              </a:rPr>
              <a:t>ohne von anderen abhängig zu sein</a:t>
            </a:r>
            <a:r>
              <a:rPr lang="de-DE" sz="3200"/>
              <a:t>, die nicht Teil des Teams sind.</a:t>
            </a:r>
          </a:p>
          <a:p>
            <a:pPr marL="571500" indent="-571500">
              <a:spcBef>
                <a:spcPts val="1200"/>
              </a:spcBef>
              <a:buClr>
                <a:schemeClr val="accent4"/>
              </a:buClr>
              <a:buFont typeface="Wingdings" pitchFamily="2" charset="2"/>
              <a:buChar char="§"/>
            </a:pPr>
            <a:r>
              <a:rPr lang="de-DE" sz="3200"/>
              <a:t>Liefert Produkte </a:t>
            </a:r>
            <a:r>
              <a:rPr lang="de-DE" sz="3200" b="1">
                <a:latin typeface="Avenir Next Demi Bold" panose="020B0503020202020204" pitchFamily="34" charset="0"/>
              </a:rPr>
              <a:t>iterativ</a:t>
            </a:r>
            <a:r>
              <a:rPr lang="de-DE" sz="3200"/>
              <a:t> und </a:t>
            </a:r>
            <a:r>
              <a:rPr lang="de-DE" sz="3200" b="1">
                <a:latin typeface="Avenir Next Demi Bold" panose="020B0503020202020204" pitchFamily="34" charset="0"/>
              </a:rPr>
              <a:t>inkrementell</a:t>
            </a:r>
            <a:r>
              <a:rPr lang="de-DE" sz="3200"/>
              <a:t> und maximiert die Möglichkeiten für Feedback.</a:t>
            </a:r>
          </a:p>
          <a:p>
            <a:pPr marL="571500" indent="-571500">
              <a:spcBef>
                <a:spcPts val="1200"/>
              </a:spcBef>
              <a:buClr>
                <a:schemeClr val="accent4"/>
              </a:buClr>
              <a:buFont typeface="Wingdings" pitchFamily="2" charset="2"/>
              <a:buChar char="§"/>
            </a:pPr>
            <a:r>
              <a:rPr lang="de-DE" sz="3200"/>
              <a:t>Inkrementelle Lieferungen von „fertigen“ Produkten stellen sicher, dass immer eine </a:t>
            </a:r>
            <a:r>
              <a:rPr lang="de-DE" sz="3200" b="1">
                <a:latin typeface="Avenir Next Demi Bold" panose="020B0503020202020204" pitchFamily="34" charset="0"/>
              </a:rPr>
              <a:t>potenziell nützliche Version eines funktionierenden Produkts </a:t>
            </a:r>
            <a:r>
              <a:rPr lang="de-DE" sz="3200"/>
              <a:t>verfügbar ist</a:t>
            </a:r>
          </a:p>
        </p:txBody>
      </p:sp>
      <p:sp>
        <p:nvSpPr>
          <p:cNvPr id="4" name="Text Placeholder 3"/>
          <p:cNvSpPr>
            <a:spLocks noGrp="1"/>
          </p:cNvSpPr>
          <p:nvPr>
            <p:ph type="body" sz="quarter" idx="14"/>
          </p:nvPr>
        </p:nvSpPr>
        <p:spPr/>
        <p:txBody>
          <a:bodyPr/>
          <a:lstStyle/>
          <a:p>
            <a:endParaRPr lang="de-DE"/>
          </a:p>
        </p:txBody>
      </p:sp>
      <p:pic>
        <p:nvPicPr>
          <p:cNvPr id="7" name="Picture 6" descr="Logo, company name&#10;&#10;Description automatically generated">
            <a:extLst>
              <a:ext uri="{FF2B5EF4-FFF2-40B4-BE49-F238E27FC236}">
                <a16:creationId xmlns:a16="http://schemas.microsoft.com/office/drawing/2014/main" id="{2A6943F7-3B44-CA45-A307-D1E3A385DC90}"/>
              </a:ext>
            </a:extLst>
          </p:cNvPr>
          <p:cNvPicPr>
            <a:picLocks noChangeAspect="1"/>
          </p:cNvPicPr>
          <p:nvPr/>
        </p:nvPicPr>
        <p:blipFill>
          <a:blip r:embed="rId2"/>
          <a:stretch>
            <a:fillRect/>
          </a:stretch>
        </p:blipFill>
        <p:spPr>
          <a:xfrm>
            <a:off x="5535072" y="6184370"/>
            <a:ext cx="11899900" cy="8661400"/>
          </a:xfrm>
          <a:prstGeom prst="rect">
            <a:avLst/>
          </a:prstGeom>
        </p:spPr>
      </p:pic>
    </p:spTree>
    <p:extLst>
      <p:ext uri="{BB962C8B-B14F-4D97-AF65-F5344CB8AC3E}">
        <p14:creationId xmlns:p14="http://schemas.microsoft.com/office/powerpoint/2010/main" val="992262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-Rollen #1: </a:t>
            </a:r>
            <a:r>
              <a:rPr lang="de-DE" err="1"/>
              <a:t>Product</a:t>
            </a:r>
            <a:r>
              <a:rPr lang="de-DE"/>
              <a:t> </a:t>
            </a:r>
            <a:r>
              <a:rPr lang="de-DE" err="1"/>
              <a:t>Owner</a:t>
            </a:r>
            <a:r>
              <a:rPr lang="de-DE"/>
              <a:t> („Was?“ &amp; „Wann?“)</a:t>
            </a:r>
          </a:p>
        </p:txBody>
      </p:sp>
      <p:sp>
        <p:nvSpPr>
          <p:cNvPr id="3" name="Text Placeholder 2"/>
          <p:cNvSpPr>
            <a:spLocks noGrp="1"/>
          </p:cNvSpPr>
          <p:nvPr>
            <p:ph type="body" sz="quarter" idx="13"/>
          </p:nvPr>
        </p:nvSpPr>
        <p:spPr>
          <a:xfrm>
            <a:off x="1630638" y="3544238"/>
            <a:ext cx="10560568" cy="7925858"/>
          </a:xfrm>
        </p:spPr>
        <p:txBody>
          <a:bodyPr/>
          <a:lstStyle/>
          <a:p>
            <a:r>
              <a:rPr lang="de-DE" sz="3200"/>
              <a:t>Maximierung des Werts des Produkts, das aus der Arbeit des Entwicklungsteams resultiert:</a:t>
            </a:r>
          </a:p>
          <a:p>
            <a:endParaRPr lang="de-DE" sz="3200"/>
          </a:p>
          <a:p>
            <a:pPr marL="457200" indent="-457200">
              <a:buClr>
                <a:schemeClr val="accent4"/>
              </a:buClr>
              <a:buFont typeface="Wingdings" pitchFamily="2" charset="2"/>
              <a:buChar char="§"/>
            </a:pPr>
            <a:r>
              <a:rPr lang="de-DE" sz="3200" err="1"/>
              <a:t>Product</a:t>
            </a:r>
            <a:r>
              <a:rPr lang="de-DE" sz="3200"/>
              <a:t>-Backlog-Einträge klar ausdrücken</a:t>
            </a:r>
          </a:p>
          <a:p>
            <a:pPr marL="457200" indent="-457200">
              <a:buClr>
                <a:schemeClr val="accent4"/>
              </a:buClr>
              <a:buFont typeface="Wingdings" pitchFamily="2" charset="2"/>
              <a:buChar char="§"/>
            </a:pPr>
            <a:r>
              <a:rPr lang="de-DE" sz="3200"/>
              <a:t>Priorisierung des </a:t>
            </a:r>
            <a:r>
              <a:rPr lang="de-DE" sz="3200" err="1"/>
              <a:t>Product</a:t>
            </a:r>
            <a:r>
              <a:rPr lang="de-DE" sz="3200"/>
              <a:t> </a:t>
            </a:r>
            <a:r>
              <a:rPr lang="de-DE" sz="3200" err="1"/>
              <a:t>Backlogs</a:t>
            </a:r>
            <a:endParaRPr lang="de-DE" sz="3200"/>
          </a:p>
          <a:p>
            <a:pPr marL="457200" indent="-457200">
              <a:buClr>
                <a:schemeClr val="accent4"/>
              </a:buClr>
              <a:buFont typeface="Wingdings" pitchFamily="2" charset="2"/>
              <a:buChar char="§"/>
            </a:pPr>
            <a:r>
              <a:rPr lang="de-DE" sz="3200"/>
              <a:t>Optimierung des Werts der Arbeit, die das Entwicklungsteam leistet</a:t>
            </a:r>
          </a:p>
          <a:p>
            <a:pPr marL="457200" indent="-457200">
              <a:buClr>
                <a:schemeClr val="accent4"/>
              </a:buClr>
              <a:buFont typeface="Wingdings" pitchFamily="2" charset="2"/>
              <a:buChar char="§"/>
            </a:pPr>
            <a:r>
              <a:rPr lang="de-DE" sz="3200"/>
              <a:t>Sicherstellen, dass das </a:t>
            </a:r>
            <a:r>
              <a:rPr lang="de-DE" sz="3200" err="1"/>
              <a:t>Product</a:t>
            </a:r>
            <a:r>
              <a:rPr lang="de-DE" sz="3200"/>
              <a:t> </a:t>
            </a:r>
            <a:r>
              <a:rPr lang="de-DE" sz="3200" err="1"/>
              <a:t>Backlog</a:t>
            </a:r>
            <a:r>
              <a:rPr lang="de-DE" sz="3200"/>
              <a:t> für alle sichtbar, transparent und klar ist</a:t>
            </a:r>
          </a:p>
          <a:p>
            <a:pPr marL="457200" indent="-457200">
              <a:buClr>
                <a:schemeClr val="accent4"/>
              </a:buClr>
              <a:buFont typeface="Wingdings" pitchFamily="2" charset="2"/>
              <a:buChar char="§"/>
            </a:pPr>
            <a:r>
              <a:rPr lang="de-DE" sz="3200"/>
              <a:t>Sicherstellen, dass die Entwickler die Elemente im </a:t>
            </a:r>
            <a:r>
              <a:rPr lang="de-DE" sz="3200" err="1"/>
              <a:t>Product</a:t>
            </a:r>
            <a:r>
              <a:rPr lang="de-DE" sz="3200"/>
              <a:t> </a:t>
            </a:r>
            <a:r>
              <a:rPr lang="de-DE" sz="3200" err="1"/>
              <a:t>Backlog</a:t>
            </a:r>
            <a:r>
              <a:rPr lang="de-DE" sz="3200"/>
              <a:t> auf dem erforderlichen Niveau verstehen</a:t>
            </a:r>
          </a:p>
        </p:txBody>
      </p:sp>
      <p:pic>
        <p:nvPicPr>
          <p:cNvPr id="5" name="Picture 4" descr="Diagram&#10;&#10;Description automatically generated">
            <a:extLst>
              <a:ext uri="{FF2B5EF4-FFF2-40B4-BE49-F238E27FC236}">
                <a16:creationId xmlns:a16="http://schemas.microsoft.com/office/drawing/2014/main" id="{B62A2939-436D-9D4B-8FA9-CC5310568CFF}"/>
              </a:ext>
            </a:extLst>
          </p:cNvPr>
          <p:cNvPicPr>
            <a:picLocks noChangeAspect="1"/>
          </p:cNvPicPr>
          <p:nvPr/>
        </p:nvPicPr>
        <p:blipFill rotWithShape="1">
          <a:blip r:embed="rId2"/>
          <a:srcRect l="14628" r="19841"/>
          <a:stretch/>
        </p:blipFill>
        <p:spPr>
          <a:xfrm>
            <a:off x="11948160" y="1818640"/>
            <a:ext cx="11277600" cy="10679638"/>
          </a:xfrm>
          <a:prstGeom prst="rect">
            <a:avLst/>
          </a:prstGeom>
        </p:spPr>
      </p:pic>
    </p:spTree>
    <p:extLst>
      <p:ext uri="{BB962C8B-B14F-4D97-AF65-F5344CB8AC3E}">
        <p14:creationId xmlns:p14="http://schemas.microsoft.com/office/powerpoint/2010/main" val="387730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-Rollen #2: Entwickler („Wie?“)</a:t>
            </a:r>
          </a:p>
        </p:txBody>
      </p:sp>
      <p:sp>
        <p:nvSpPr>
          <p:cNvPr id="3" name="Text Placeholder 2"/>
          <p:cNvSpPr>
            <a:spLocks noGrp="1"/>
          </p:cNvSpPr>
          <p:nvPr>
            <p:ph type="body" sz="quarter" idx="13"/>
          </p:nvPr>
        </p:nvSpPr>
        <p:spPr>
          <a:xfrm>
            <a:off x="1606551" y="3096369"/>
            <a:ext cx="11517778" cy="7925858"/>
          </a:xfrm>
        </p:spPr>
        <p:txBody>
          <a:bodyPr lIns="91440" tIns="45720" rIns="91440" bIns="45720" anchor="t"/>
          <a:lstStyle/>
          <a:p>
            <a:r>
              <a:rPr lang="de-DE" sz="3200">
                <a:latin typeface="Avenir Next"/>
                <a:cs typeface="Arial"/>
              </a:rPr>
              <a:t>Entwickler werden von der Organisation ermächtigt, ihre eigene Arbeit zu organisieren und zu verwalten.</a:t>
            </a:r>
          </a:p>
          <a:p>
            <a:endParaRPr lang="de-DE" sz="3200"/>
          </a:p>
          <a:p>
            <a:pPr marL="457200" indent="-457200">
              <a:buClr>
                <a:schemeClr val="accent4"/>
              </a:buClr>
              <a:buFont typeface="Wingdings" pitchFamily="2" charset="2"/>
              <a:buChar char="§"/>
            </a:pPr>
            <a:r>
              <a:rPr lang="de-DE" sz="3200"/>
              <a:t>Selbstorganisierend</a:t>
            </a:r>
          </a:p>
          <a:p>
            <a:pPr marL="457200" indent="-457200">
              <a:buClr>
                <a:schemeClr val="accent4"/>
              </a:buClr>
              <a:buFont typeface="Wingdings" pitchFamily="2" charset="2"/>
              <a:buChar char="§"/>
            </a:pPr>
            <a:r>
              <a:rPr lang="de-DE" sz="3200"/>
              <a:t>Funktionsübergreifend</a:t>
            </a:r>
          </a:p>
          <a:p>
            <a:pPr marL="457200" indent="-457200">
              <a:buClr>
                <a:schemeClr val="accent4"/>
              </a:buClr>
              <a:buFont typeface="Wingdings" pitchFamily="2" charset="2"/>
              <a:buChar char="§"/>
            </a:pPr>
            <a:r>
              <a:rPr lang="de-DE" sz="3200"/>
              <a:t>Keine Titel</a:t>
            </a:r>
          </a:p>
          <a:p>
            <a:pPr marL="457200" indent="-457200">
              <a:buClr>
                <a:schemeClr val="accent4"/>
              </a:buClr>
              <a:buFont typeface="Wingdings" pitchFamily="2" charset="2"/>
              <a:buChar char="§"/>
            </a:pPr>
            <a:r>
              <a:rPr lang="de-DE" sz="3200"/>
              <a:t>Keine Sub Teams</a:t>
            </a:r>
          </a:p>
          <a:p>
            <a:pPr marL="457200" indent="-457200">
              <a:buClr>
                <a:schemeClr val="accent4"/>
              </a:buClr>
              <a:buFont typeface="Wingdings" pitchFamily="2" charset="2"/>
              <a:buChar char="§"/>
            </a:pPr>
            <a:r>
              <a:rPr lang="de-DE" sz="3200"/>
              <a:t>Wer gehört zu den Entwicklern? </a:t>
            </a:r>
            <a:r>
              <a:rPr lang="de-DE" sz="3200">
                <a:sym typeface="Wingdings" panose="05000000000000000000" pitchFamily="2" charset="2"/>
              </a:rPr>
              <a:t></a:t>
            </a:r>
            <a:r>
              <a:rPr lang="de-DE" sz="3200"/>
              <a:t> Softwareentwicklung, Design, Testen, Softwarearchitektur, Geschäftsanalyse (und alle andere, die erforderlich sind, um Tasks zu erledigen)</a:t>
            </a:r>
          </a:p>
          <a:p>
            <a:pPr marL="457200" indent="-457200">
              <a:buClr>
                <a:schemeClr val="accent4"/>
              </a:buClr>
              <a:buFont typeface="Wingdings" pitchFamily="2" charset="2"/>
              <a:buChar char="§"/>
            </a:pPr>
            <a:r>
              <a:rPr lang="de-DE" sz="3200"/>
              <a:t>Die Verantwortung liegt bei allen Entwicklern</a:t>
            </a:r>
          </a:p>
          <a:p>
            <a:pPr marL="457200" indent="-457200">
              <a:buClr>
                <a:schemeClr val="accent4"/>
              </a:buClr>
              <a:buFont typeface="Wingdings" pitchFamily="2" charset="2"/>
              <a:buChar char="§"/>
            </a:pPr>
            <a:r>
              <a:rPr lang="de-DE" sz="3200"/>
              <a:t>Größe: typischerweise 10 oder weniger (neuer </a:t>
            </a:r>
            <a:r>
              <a:rPr lang="de-DE" sz="3200" err="1"/>
              <a:t>Scrum</a:t>
            </a:r>
            <a:r>
              <a:rPr lang="de-DE" sz="3200"/>
              <a:t> Guide) </a:t>
            </a:r>
          </a:p>
        </p:txBody>
      </p:sp>
      <p:pic>
        <p:nvPicPr>
          <p:cNvPr id="5" name="Picture 4" descr="Graphical user interface, application&#10;&#10;Description automatically generated">
            <a:extLst>
              <a:ext uri="{FF2B5EF4-FFF2-40B4-BE49-F238E27FC236}">
                <a16:creationId xmlns:a16="http://schemas.microsoft.com/office/drawing/2014/main" id="{C421542F-1F41-114F-B761-61A9185B0A14}"/>
              </a:ext>
            </a:extLst>
          </p:cNvPr>
          <p:cNvPicPr>
            <a:picLocks noChangeAspect="1"/>
          </p:cNvPicPr>
          <p:nvPr/>
        </p:nvPicPr>
        <p:blipFill rotWithShape="1">
          <a:blip r:embed="rId2"/>
          <a:srcRect l="17139" r="22697"/>
          <a:stretch/>
        </p:blipFill>
        <p:spPr>
          <a:xfrm>
            <a:off x="13124329" y="1134118"/>
            <a:ext cx="10560568" cy="10892782"/>
          </a:xfrm>
          <a:prstGeom prst="rect">
            <a:avLst/>
          </a:prstGeom>
        </p:spPr>
      </p:pic>
    </p:spTree>
    <p:extLst>
      <p:ext uri="{BB962C8B-B14F-4D97-AF65-F5344CB8AC3E}">
        <p14:creationId xmlns:p14="http://schemas.microsoft.com/office/powerpoint/2010/main" val="319468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-Rollen #3: </a:t>
            </a:r>
            <a:r>
              <a:rPr lang="de-DE" err="1"/>
              <a:t>Scrum</a:t>
            </a:r>
            <a:r>
              <a:rPr lang="de-DE"/>
              <a:t> Master</a:t>
            </a:r>
          </a:p>
        </p:txBody>
      </p:sp>
      <p:sp>
        <p:nvSpPr>
          <p:cNvPr id="3" name="Text Placeholder 2"/>
          <p:cNvSpPr>
            <a:spLocks noGrp="1"/>
          </p:cNvSpPr>
          <p:nvPr>
            <p:ph type="body" sz="quarter" idx="13"/>
          </p:nvPr>
        </p:nvSpPr>
        <p:spPr>
          <a:xfrm>
            <a:off x="1606552" y="4064558"/>
            <a:ext cx="8989730" cy="6666196"/>
          </a:xfrm>
        </p:spPr>
        <p:txBody>
          <a:bodyPr/>
          <a:lstStyle/>
          <a:p>
            <a:pPr marL="457200" indent="-457200">
              <a:buClr>
                <a:schemeClr val="accent4"/>
              </a:buClr>
              <a:buFont typeface="Wingdings" pitchFamily="2" charset="2"/>
              <a:buChar char="§"/>
            </a:pPr>
            <a:r>
              <a:rPr lang="de-DE" sz="3200" err="1"/>
              <a:t>Scrum</a:t>
            </a:r>
            <a:r>
              <a:rPr lang="de-DE" sz="3200"/>
              <a:t> Master ist die Rolle im </a:t>
            </a:r>
            <a:r>
              <a:rPr lang="de-DE" sz="3200" err="1"/>
              <a:t>Scrum</a:t>
            </a:r>
            <a:r>
              <a:rPr lang="de-DE" sz="3200"/>
              <a:t> Team, die </a:t>
            </a:r>
            <a:r>
              <a:rPr lang="de-DE" sz="3200" err="1"/>
              <a:t>Scrum</a:t>
            </a:r>
            <a:r>
              <a:rPr lang="de-DE" sz="3200"/>
              <a:t> fördert und allen hilft, es zu verstehen und täglich zu praktizieren.</a:t>
            </a:r>
          </a:p>
          <a:p>
            <a:pPr marL="457200" indent="-457200">
              <a:buClr>
                <a:schemeClr val="accent4"/>
              </a:buClr>
              <a:buFont typeface="Wingdings" pitchFamily="2" charset="2"/>
              <a:buChar char="§"/>
            </a:pPr>
            <a:r>
              <a:rPr lang="de-DE" sz="3200"/>
              <a:t>Ein dienender Leiter, der den </a:t>
            </a:r>
            <a:r>
              <a:rPr lang="de-DE" sz="3200" err="1"/>
              <a:t>Product</a:t>
            </a:r>
            <a:r>
              <a:rPr lang="de-DE" sz="3200"/>
              <a:t> </a:t>
            </a:r>
            <a:r>
              <a:rPr lang="de-DE" sz="3200" err="1"/>
              <a:t>Owner</a:t>
            </a:r>
            <a:r>
              <a:rPr lang="de-DE" sz="3200"/>
              <a:t>, das Entwicklungsteam und die Organisation auf ihrer </a:t>
            </a:r>
            <a:r>
              <a:rPr lang="de-DE" sz="3200" err="1"/>
              <a:t>Scrum</a:t>
            </a:r>
            <a:r>
              <a:rPr lang="de-DE" sz="3200"/>
              <a:t>-Reise unterstützt.</a:t>
            </a:r>
          </a:p>
          <a:p>
            <a:pPr marL="457200" indent="-457200">
              <a:buClr>
                <a:schemeClr val="accent4"/>
              </a:buClr>
              <a:buFont typeface="Wingdings" pitchFamily="2" charset="2"/>
              <a:buChar char="§"/>
            </a:pPr>
            <a:r>
              <a:rPr lang="de-DE" sz="3200" err="1"/>
              <a:t>Scrum</a:t>
            </a:r>
            <a:r>
              <a:rPr lang="de-DE" sz="3200"/>
              <a:t> Master hat je nach Bedarf mehrere Funktionen wie: dienender Leiter, Lehrer, Coach, Moderator und mehr.</a:t>
            </a:r>
          </a:p>
        </p:txBody>
      </p:sp>
      <p:pic>
        <p:nvPicPr>
          <p:cNvPr id="8" name="Picture 4" descr="Graphical user interface, application&#10;&#10;Description automatically generated">
            <a:extLst>
              <a:ext uri="{FF2B5EF4-FFF2-40B4-BE49-F238E27FC236}">
                <a16:creationId xmlns:a16="http://schemas.microsoft.com/office/drawing/2014/main" id="{CA1BCA2A-FB89-0446-BF1A-67C761083744}"/>
              </a:ext>
            </a:extLst>
          </p:cNvPr>
          <p:cNvPicPr>
            <a:picLocks noChangeAspect="1"/>
          </p:cNvPicPr>
          <p:nvPr/>
        </p:nvPicPr>
        <p:blipFill rotWithShape="1">
          <a:blip r:embed="rId2"/>
          <a:srcRect l="19211" t="28412" r="26085"/>
          <a:stretch/>
        </p:blipFill>
        <p:spPr>
          <a:xfrm>
            <a:off x="11556824" y="3979229"/>
            <a:ext cx="10345415" cy="8401409"/>
          </a:xfrm>
          <a:prstGeom prst="rect">
            <a:avLst/>
          </a:prstGeom>
        </p:spPr>
      </p:pic>
    </p:spTree>
    <p:extLst>
      <p:ext uri="{BB962C8B-B14F-4D97-AF65-F5344CB8AC3E}">
        <p14:creationId xmlns:p14="http://schemas.microsoft.com/office/powerpoint/2010/main" val="119040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t>Events in Scrum</a:t>
            </a:r>
          </a:p>
        </p:txBody>
      </p:sp>
      <p:sp>
        <p:nvSpPr>
          <p:cNvPr id="3" name="Text Placeholder 2"/>
          <p:cNvSpPr>
            <a:spLocks noGrp="1"/>
          </p:cNvSpPr>
          <p:nvPr>
            <p:ph type="body" sz="quarter" idx="13"/>
          </p:nvPr>
        </p:nvSpPr>
        <p:spPr>
          <a:xfrm>
            <a:off x="1606550" y="4321614"/>
            <a:ext cx="9393144" cy="5072771"/>
          </a:xfrm>
        </p:spPr>
        <p:txBody>
          <a:bodyPr lIns="91440" tIns="45720" rIns="91440" bIns="45720" anchor="t"/>
          <a:lstStyle/>
          <a:p>
            <a:pPr marL="457200" indent="-457200">
              <a:buClr>
                <a:schemeClr val="accent4"/>
              </a:buClr>
              <a:buFont typeface="Wingdings" pitchFamily="2" charset="2"/>
              <a:buChar char="§"/>
            </a:pPr>
            <a:r>
              <a:rPr lang="de-DE" sz="3200"/>
              <a:t>Das </a:t>
            </a:r>
            <a:r>
              <a:rPr lang="de-DE" sz="3200" err="1"/>
              <a:t>Scrum</a:t>
            </a:r>
            <a:r>
              <a:rPr lang="de-DE" sz="3200"/>
              <a:t>-Framework besteht aus 5 Events (Ziel: Minimierung des Bedarfs an weiteren Meetings):</a:t>
            </a:r>
          </a:p>
          <a:p>
            <a:pPr marL="457200" indent="-457200">
              <a:buClr>
                <a:schemeClr val="accent4"/>
              </a:buClr>
              <a:buFont typeface="Wingdings" pitchFamily="2" charset="2"/>
              <a:buChar char="§"/>
            </a:pPr>
            <a:r>
              <a:rPr lang="de-DE" sz="3200">
                <a:sym typeface="Wingdings" panose="05000000000000000000" pitchFamily="2" charset="2"/>
              </a:rPr>
              <a:t>Alle</a:t>
            </a:r>
            <a:r>
              <a:rPr lang="de-DE" sz="3200"/>
              <a:t> Events sind zeitlich begrenzt</a:t>
            </a:r>
          </a:p>
          <a:p>
            <a:pPr marL="457200" indent="-457200">
              <a:buClr>
                <a:schemeClr val="accent4"/>
              </a:buClr>
              <a:buFont typeface="Wingdings" pitchFamily="2" charset="2"/>
              <a:buChar char="§"/>
            </a:pPr>
            <a:r>
              <a:rPr lang="de-DE" sz="3200"/>
              <a:t>Abgesehen vom Sprint selbst, der ein Behälter für alle anderen Events ist, ist jedes Event in </a:t>
            </a:r>
            <a:r>
              <a:rPr lang="de-DE" sz="3200" err="1"/>
              <a:t>Scrum</a:t>
            </a:r>
            <a:r>
              <a:rPr lang="de-DE" sz="3200"/>
              <a:t> eine formelle Gelegenheit, etwas zu inspizieren und anzupassen</a:t>
            </a:r>
          </a:p>
        </p:txBody>
      </p:sp>
      <p:sp>
        <p:nvSpPr>
          <p:cNvPr id="4" name="Text Placeholder 3"/>
          <p:cNvSpPr>
            <a:spLocks noGrp="1"/>
          </p:cNvSpPr>
          <p:nvPr>
            <p:ph type="body" sz="quarter" idx="14"/>
          </p:nvPr>
        </p:nvSpPr>
        <p:spPr/>
        <p:txBody>
          <a:bodyPr/>
          <a:lstStyle/>
          <a:p>
            <a:endParaRPr lang="de-DE"/>
          </a:p>
        </p:txBody>
      </p:sp>
      <p:pic>
        <p:nvPicPr>
          <p:cNvPr id="8" name="Picture 7" descr="Graphical user interface&#10;&#10;Description automatically generated">
            <a:extLst>
              <a:ext uri="{FF2B5EF4-FFF2-40B4-BE49-F238E27FC236}">
                <a16:creationId xmlns:a16="http://schemas.microsoft.com/office/drawing/2014/main" id="{637D47B5-52EA-EE4A-BA79-23A4C0316072}"/>
              </a:ext>
            </a:extLst>
          </p:cNvPr>
          <p:cNvPicPr>
            <a:picLocks noChangeAspect="1"/>
          </p:cNvPicPr>
          <p:nvPr/>
        </p:nvPicPr>
        <p:blipFill>
          <a:blip r:embed="rId2"/>
          <a:stretch>
            <a:fillRect/>
          </a:stretch>
        </p:blipFill>
        <p:spPr>
          <a:xfrm>
            <a:off x="8071095" y="2397276"/>
            <a:ext cx="17207961" cy="10678644"/>
          </a:xfrm>
          <a:prstGeom prst="rect">
            <a:avLst/>
          </a:prstGeom>
        </p:spPr>
      </p:pic>
    </p:spTree>
    <p:extLst>
      <p:ext uri="{BB962C8B-B14F-4D97-AF65-F5344CB8AC3E}">
        <p14:creationId xmlns:p14="http://schemas.microsoft.com/office/powerpoint/2010/main" val="179710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-Ereignisse #1: Der Sprint</a:t>
            </a:r>
          </a:p>
        </p:txBody>
      </p:sp>
      <p:sp>
        <p:nvSpPr>
          <p:cNvPr id="3" name="Text Placeholder 2"/>
          <p:cNvSpPr>
            <a:spLocks noGrp="1"/>
          </p:cNvSpPr>
          <p:nvPr>
            <p:ph type="body" sz="quarter" idx="13"/>
          </p:nvPr>
        </p:nvSpPr>
        <p:spPr>
          <a:xfrm>
            <a:off x="13875739" y="3749512"/>
            <a:ext cx="9599371" cy="7925858"/>
          </a:xfrm>
        </p:spPr>
        <p:txBody>
          <a:bodyPr/>
          <a:lstStyle/>
          <a:p>
            <a:pPr marL="457200" indent="-457200">
              <a:buClr>
                <a:schemeClr val="accent4"/>
              </a:buClr>
              <a:buFont typeface="Wingdings" pitchFamily="2" charset="2"/>
              <a:buChar char="§"/>
            </a:pPr>
            <a:r>
              <a:rPr lang="de-DE" sz="3200"/>
              <a:t>Befristet auf einen Monat (meist 1-2 Wochen – so kurz wie möglich)  </a:t>
            </a:r>
          </a:p>
          <a:p>
            <a:pPr marL="457200" indent="-457200">
              <a:buClr>
                <a:schemeClr val="accent4"/>
              </a:buClr>
              <a:buFont typeface="Wingdings" pitchFamily="2" charset="2"/>
              <a:buChar char="§"/>
            </a:pPr>
            <a:r>
              <a:rPr lang="de-DE" sz="3200"/>
              <a:t>Hat ein Ziel und ein Inkrement  </a:t>
            </a:r>
          </a:p>
          <a:p>
            <a:pPr marL="457200" indent="-457200">
              <a:buClr>
                <a:schemeClr val="accent4"/>
              </a:buClr>
              <a:buFont typeface="Wingdings" pitchFamily="2" charset="2"/>
              <a:buChar char="§"/>
            </a:pPr>
            <a:r>
              <a:rPr lang="de-DE" sz="3200"/>
              <a:t>Während des Sprints:</a:t>
            </a:r>
          </a:p>
          <a:p>
            <a:pPr marL="1270000" indent="-396875">
              <a:buClr>
                <a:schemeClr val="accent4"/>
              </a:buClr>
              <a:buFont typeface="Courier New" panose="02070309020205020404" pitchFamily="49" charset="0"/>
              <a:buChar char="o"/>
            </a:pPr>
            <a:r>
              <a:rPr lang="de-DE" sz="3200"/>
              <a:t>Werden keine Änderungen vorgenommen, die das Sprintziel gefährden würden</a:t>
            </a:r>
          </a:p>
          <a:p>
            <a:pPr marL="1270000" indent="-396875">
              <a:buClr>
                <a:schemeClr val="accent4"/>
              </a:buClr>
              <a:buFont typeface="Courier New" panose="02070309020205020404" pitchFamily="49" charset="0"/>
              <a:buChar char="o"/>
            </a:pPr>
            <a:r>
              <a:rPr lang="de-DE" sz="3200"/>
              <a:t>Qualitätsziele sinken nicht</a:t>
            </a:r>
          </a:p>
          <a:p>
            <a:pPr marL="1270000" indent="-396875">
              <a:buClr>
                <a:schemeClr val="accent4"/>
              </a:buClr>
              <a:buFont typeface="Courier New" panose="02070309020205020404" pitchFamily="49" charset="0"/>
              <a:buChar char="o"/>
            </a:pPr>
            <a:r>
              <a:rPr lang="de-DE" sz="3200"/>
              <a:t>Der Umfang kann geklärt und neu verhandelt werden, wenn mehr in Erfahrung gebracht wird</a:t>
            </a:r>
          </a:p>
          <a:p>
            <a:pPr marL="457200" indent="-457200">
              <a:buClr>
                <a:schemeClr val="accent4"/>
              </a:buClr>
              <a:buFont typeface="Wingdings" pitchFamily="2" charset="2"/>
              <a:buChar char="§"/>
            </a:pPr>
            <a:r>
              <a:rPr lang="de-DE" sz="3200"/>
              <a:t>Einen Sprint abbrechen – möglich, aber ungewöhnlich</a:t>
            </a:r>
          </a:p>
        </p:txBody>
      </p:sp>
      <p:sp>
        <p:nvSpPr>
          <p:cNvPr id="4" name="Text Placeholder 3"/>
          <p:cNvSpPr>
            <a:spLocks noGrp="1"/>
          </p:cNvSpPr>
          <p:nvPr>
            <p:ph type="body" sz="quarter" idx="14"/>
          </p:nvPr>
        </p:nvSpPr>
        <p:spPr/>
        <p:txBody>
          <a:bodyPr/>
          <a:lstStyle/>
          <a:p>
            <a:endParaRPr lang="de-DE"/>
          </a:p>
        </p:txBody>
      </p:sp>
      <p:pic>
        <p:nvPicPr>
          <p:cNvPr id="7" name="Picture 2" descr="sprint"/>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3961" b="9360"/>
          <a:stretch/>
        </p:blipFill>
        <p:spPr bwMode="auto">
          <a:xfrm>
            <a:off x="1606550" y="3898052"/>
            <a:ext cx="11152025" cy="649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5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7E938C2-9D5D-164E-A10B-54CBE8287733}"/>
              </a:ext>
            </a:extLst>
          </p:cNvPr>
          <p:cNvSpPr>
            <a:spLocks noGrp="1"/>
          </p:cNvSpPr>
          <p:nvPr>
            <p:ph type="body" sz="quarter" idx="12"/>
          </p:nvPr>
        </p:nvSpPr>
        <p:spPr/>
        <p:txBody>
          <a:bodyPr/>
          <a:lstStyle/>
          <a:p>
            <a:r>
              <a:rPr lang="de-DE"/>
              <a:t>Softwareentwicklung war mal ganz einfach…</a:t>
            </a:r>
          </a:p>
        </p:txBody>
      </p:sp>
      <p:pic>
        <p:nvPicPr>
          <p:cNvPr id="4" name="Bild" descr="Bild">
            <a:extLst>
              <a:ext uri="{FF2B5EF4-FFF2-40B4-BE49-F238E27FC236}">
                <a16:creationId xmlns:a16="http://schemas.microsoft.com/office/drawing/2014/main" id="{C4BD6F71-125F-D64C-A0A2-8500109F8408}"/>
              </a:ext>
            </a:extLst>
          </p:cNvPr>
          <p:cNvPicPr>
            <a:picLocks noChangeAspect="1"/>
          </p:cNvPicPr>
          <p:nvPr/>
        </p:nvPicPr>
        <p:blipFill>
          <a:blip r:embed="rId2">
            <a:alphaModFix amt="49946"/>
          </a:blip>
          <a:stretch>
            <a:fillRect/>
          </a:stretch>
        </p:blipFill>
        <p:spPr>
          <a:xfrm>
            <a:off x="2019496" y="1737355"/>
            <a:ext cx="3336037" cy="3336037"/>
          </a:xfrm>
          <a:prstGeom prst="rect">
            <a:avLst/>
          </a:prstGeom>
          <a:ln w="12700">
            <a:miter lim="400000"/>
          </a:ln>
        </p:spPr>
      </p:pic>
      <p:graphicFrame>
        <p:nvGraphicFramePr>
          <p:cNvPr id="5" name="2D-Flächendiagramm">
            <a:extLst>
              <a:ext uri="{FF2B5EF4-FFF2-40B4-BE49-F238E27FC236}">
                <a16:creationId xmlns:a16="http://schemas.microsoft.com/office/drawing/2014/main" id="{45A0BAB4-864F-D842-A67C-AABC3B96B4B6}"/>
              </a:ext>
            </a:extLst>
          </p:cNvPr>
          <p:cNvGraphicFramePr/>
          <p:nvPr/>
        </p:nvGraphicFramePr>
        <p:xfrm>
          <a:off x="1565451" y="786477"/>
          <a:ext cx="20782691" cy="6408665"/>
        </p:xfrm>
        <a:graphic>
          <a:graphicData uri="http://schemas.openxmlformats.org/drawingml/2006/chart">
            <c:chart xmlns:c="http://schemas.openxmlformats.org/drawingml/2006/chart" xmlns:r="http://schemas.openxmlformats.org/officeDocument/2006/relationships" r:id="rId3"/>
          </a:graphicData>
        </a:graphic>
      </p:graphicFrame>
      <p:sp>
        <p:nvSpPr>
          <p:cNvPr id="6" name="Anforderungen">
            <a:extLst>
              <a:ext uri="{FF2B5EF4-FFF2-40B4-BE49-F238E27FC236}">
                <a16:creationId xmlns:a16="http://schemas.microsoft.com/office/drawing/2014/main" id="{E3C3AFF2-0947-9F42-B568-872721F38E20}"/>
              </a:ext>
            </a:extLst>
          </p:cNvPr>
          <p:cNvSpPr txBox="1"/>
          <p:nvPr/>
        </p:nvSpPr>
        <p:spPr>
          <a:xfrm>
            <a:off x="1717149" y="9030272"/>
            <a:ext cx="1992533" cy="3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err="1">
                <a:latin typeface="Calibri" panose="020F0502020204030204" pitchFamily="34" charset="0"/>
                <a:cs typeface="Calibri" panose="020F0502020204030204" pitchFamily="34" charset="0"/>
              </a:rPr>
              <a:t>Anforderungen</a:t>
            </a:r>
            <a:endParaRPr>
              <a:latin typeface="Calibri" panose="020F0502020204030204" pitchFamily="34" charset="0"/>
              <a:cs typeface="Calibri" panose="020F0502020204030204" pitchFamily="34" charset="0"/>
            </a:endParaRPr>
          </a:p>
        </p:txBody>
      </p:sp>
      <p:sp>
        <p:nvSpPr>
          <p:cNvPr id="7" name="Linie">
            <a:extLst>
              <a:ext uri="{FF2B5EF4-FFF2-40B4-BE49-F238E27FC236}">
                <a16:creationId xmlns:a16="http://schemas.microsoft.com/office/drawing/2014/main" id="{F8E8FD56-A463-DE49-8759-0033FEEDFBA9}"/>
              </a:ext>
            </a:extLst>
          </p:cNvPr>
          <p:cNvSpPr/>
          <p:nvPr/>
        </p:nvSpPr>
        <p:spPr>
          <a:xfrm>
            <a:off x="1811878" y="7030872"/>
            <a:ext cx="21944670" cy="1"/>
          </a:xfrm>
          <a:prstGeom prst="line">
            <a:avLst/>
          </a:prstGeom>
          <a:ln w="12700">
            <a:solidFill>
              <a:srgbClr val="28DBEF"/>
            </a:solidFill>
            <a:miter lim="400000"/>
            <a:tailEnd type="triangle"/>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8" name="Design">
            <a:extLst>
              <a:ext uri="{FF2B5EF4-FFF2-40B4-BE49-F238E27FC236}">
                <a16:creationId xmlns:a16="http://schemas.microsoft.com/office/drawing/2014/main" id="{0042739B-3515-5140-8D20-3355810374D9}"/>
              </a:ext>
            </a:extLst>
          </p:cNvPr>
          <p:cNvSpPr txBox="1"/>
          <p:nvPr/>
        </p:nvSpPr>
        <p:spPr>
          <a:xfrm>
            <a:off x="4915994" y="9030272"/>
            <a:ext cx="947375" cy="3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a:latin typeface="Calibri" panose="020F0502020204030204" pitchFamily="34" charset="0"/>
                <a:cs typeface="Calibri" panose="020F0502020204030204" pitchFamily="34" charset="0"/>
              </a:rPr>
              <a:t>Design</a:t>
            </a:r>
          </a:p>
        </p:txBody>
      </p:sp>
      <p:sp>
        <p:nvSpPr>
          <p:cNvPr id="9" name="Entwicklung">
            <a:extLst>
              <a:ext uri="{FF2B5EF4-FFF2-40B4-BE49-F238E27FC236}">
                <a16:creationId xmlns:a16="http://schemas.microsoft.com/office/drawing/2014/main" id="{1E9E9C6A-CAF2-4D46-9AED-C72C22708BE2}"/>
              </a:ext>
            </a:extLst>
          </p:cNvPr>
          <p:cNvSpPr txBox="1"/>
          <p:nvPr/>
        </p:nvSpPr>
        <p:spPr>
          <a:xfrm>
            <a:off x="10654283" y="9030272"/>
            <a:ext cx="1619033" cy="3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a:latin typeface="Calibri" panose="020F0502020204030204" pitchFamily="34" charset="0"/>
                <a:cs typeface="Calibri" panose="020F0502020204030204" pitchFamily="34" charset="0"/>
              </a:rPr>
              <a:t>Entwicklung</a:t>
            </a:r>
          </a:p>
        </p:txBody>
      </p:sp>
      <p:sp>
        <p:nvSpPr>
          <p:cNvPr id="10" name="Verifizierung">
            <a:extLst>
              <a:ext uri="{FF2B5EF4-FFF2-40B4-BE49-F238E27FC236}">
                <a16:creationId xmlns:a16="http://schemas.microsoft.com/office/drawing/2014/main" id="{2ADEC2EB-49EC-BA4E-B917-120E34668D6D}"/>
              </a:ext>
            </a:extLst>
          </p:cNvPr>
          <p:cNvSpPr txBox="1"/>
          <p:nvPr/>
        </p:nvSpPr>
        <p:spPr>
          <a:xfrm>
            <a:off x="18540339" y="9030272"/>
            <a:ext cx="1687963" cy="3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a:latin typeface="Calibri" panose="020F0502020204030204" pitchFamily="34" charset="0"/>
                <a:cs typeface="Calibri" panose="020F0502020204030204" pitchFamily="34" charset="0"/>
              </a:rPr>
              <a:t>Verifizierung</a:t>
            </a:r>
          </a:p>
        </p:txBody>
      </p:sp>
      <p:sp>
        <p:nvSpPr>
          <p:cNvPr id="11" name="Linie">
            <a:extLst>
              <a:ext uri="{FF2B5EF4-FFF2-40B4-BE49-F238E27FC236}">
                <a16:creationId xmlns:a16="http://schemas.microsoft.com/office/drawing/2014/main" id="{5C7998AB-7CED-C948-BB5B-C0A38E53475D}"/>
              </a:ext>
            </a:extLst>
          </p:cNvPr>
          <p:cNvSpPr/>
          <p:nvPr/>
        </p:nvSpPr>
        <p:spPr>
          <a:xfrm flipV="1">
            <a:off x="4227216" y="6548774"/>
            <a:ext cx="1" cy="3870656"/>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12" name="Linie">
            <a:extLst>
              <a:ext uri="{FF2B5EF4-FFF2-40B4-BE49-F238E27FC236}">
                <a16:creationId xmlns:a16="http://schemas.microsoft.com/office/drawing/2014/main" id="{D4C6AECC-1D02-184F-8613-9CBEBFA0D84A}"/>
              </a:ext>
            </a:extLst>
          </p:cNvPr>
          <p:cNvSpPr/>
          <p:nvPr/>
        </p:nvSpPr>
        <p:spPr>
          <a:xfrm flipV="1">
            <a:off x="6594609" y="6011664"/>
            <a:ext cx="1" cy="4258670"/>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13" name="Linie">
            <a:extLst>
              <a:ext uri="{FF2B5EF4-FFF2-40B4-BE49-F238E27FC236}">
                <a16:creationId xmlns:a16="http://schemas.microsoft.com/office/drawing/2014/main" id="{3896B40F-F24E-D54C-8F18-4BCCD70E4F5C}"/>
              </a:ext>
            </a:extLst>
          </p:cNvPr>
          <p:cNvSpPr/>
          <p:nvPr/>
        </p:nvSpPr>
        <p:spPr>
          <a:xfrm flipV="1">
            <a:off x="16389848" y="3818682"/>
            <a:ext cx="1" cy="6424382"/>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14" name="Linie">
            <a:extLst>
              <a:ext uri="{FF2B5EF4-FFF2-40B4-BE49-F238E27FC236}">
                <a16:creationId xmlns:a16="http://schemas.microsoft.com/office/drawing/2014/main" id="{89992876-5213-6645-91A6-9208FE2CBEBD}"/>
              </a:ext>
            </a:extLst>
          </p:cNvPr>
          <p:cNvSpPr/>
          <p:nvPr/>
        </p:nvSpPr>
        <p:spPr>
          <a:xfrm flipV="1">
            <a:off x="22325168" y="2656149"/>
            <a:ext cx="1" cy="7600317"/>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15" name="Linie">
            <a:extLst>
              <a:ext uri="{FF2B5EF4-FFF2-40B4-BE49-F238E27FC236}">
                <a16:creationId xmlns:a16="http://schemas.microsoft.com/office/drawing/2014/main" id="{39DB6834-2CCF-A84A-A72C-20C1CCDCF073}"/>
              </a:ext>
            </a:extLst>
          </p:cNvPr>
          <p:cNvSpPr/>
          <p:nvPr/>
        </p:nvSpPr>
        <p:spPr>
          <a:xfrm flipV="1">
            <a:off x="1815676" y="2640287"/>
            <a:ext cx="1" cy="4384009"/>
          </a:xfrm>
          <a:prstGeom prst="line">
            <a:avLst/>
          </a:prstGeom>
          <a:ln w="12700">
            <a:solidFill>
              <a:srgbClr val="28DBEF"/>
            </a:solidFill>
            <a:miter lim="400000"/>
            <a:tailEnd type="triangle"/>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16" name="Zeit">
            <a:extLst>
              <a:ext uri="{FF2B5EF4-FFF2-40B4-BE49-F238E27FC236}">
                <a16:creationId xmlns:a16="http://schemas.microsoft.com/office/drawing/2014/main" id="{892B7F09-4F96-2640-B203-456B5A8C533C}"/>
              </a:ext>
            </a:extLst>
          </p:cNvPr>
          <p:cNvSpPr txBox="1"/>
          <p:nvPr/>
        </p:nvSpPr>
        <p:spPr>
          <a:xfrm>
            <a:off x="22470693" y="7289039"/>
            <a:ext cx="1319277"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Zeit</a:t>
            </a:r>
          </a:p>
        </p:txBody>
      </p:sp>
      <p:sp>
        <p:nvSpPr>
          <p:cNvPr id="17" name="Budget">
            <a:extLst>
              <a:ext uri="{FF2B5EF4-FFF2-40B4-BE49-F238E27FC236}">
                <a16:creationId xmlns:a16="http://schemas.microsoft.com/office/drawing/2014/main" id="{7DCBCEA4-DF9B-5D44-9D4F-1A527CD5EF17}"/>
              </a:ext>
            </a:extLst>
          </p:cNvPr>
          <p:cNvSpPr txBox="1"/>
          <p:nvPr/>
        </p:nvSpPr>
        <p:spPr>
          <a:xfrm rot="16200000">
            <a:off x="2509" y="3497318"/>
            <a:ext cx="235821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Budget</a:t>
            </a:r>
          </a:p>
        </p:txBody>
      </p:sp>
      <p:sp>
        <p:nvSpPr>
          <p:cNvPr id="18" name="Spezifikation">
            <a:extLst>
              <a:ext uri="{FF2B5EF4-FFF2-40B4-BE49-F238E27FC236}">
                <a16:creationId xmlns:a16="http://schemas.microsoft.com/office/drawing/2014/main" id="{B09EDB82-6D8F-034B-BF43-993CF08007B9}"/>
              </a:ext>
            </a:extLst>
          </p:cNvPr>
          <p:cNvSpPr txBox="1"/>
          <p:nvPr/>
        </p:nvSpPr>
        <p:spPr>
          <a:xfrm>
            <a:off x="2900727" y="10761860"/>
            <a:ext cx="2643031" cy="477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110000"/>
              </a:lnSpc>
              <a:defRPr sz="2400" spc="120">
                <a:solidFill>
                  <a:srgbClr val="28DBEF"/>
                </a:solidFill>
                <a:latin typeface="+mj-lt"/>
                <a:ea typeface="+mj-ea"/>
                <a:cs typeface="+mj-cs"/>
                <a:sym typeface="Filson Pro Black"/>
              </a:defRPr>
            </a:lvl1pPr>
          </a:lstStyle>
          <a:p>
            <a:r>
              <a:rPr b="1" err="1">
                <a:latin typeface="Arial" panose="020B0604020202020204" pitchFamily="34" charset="0"/>
                <a:cs typeface="Arial" panose="020B0604020202020204" pitchFamily="34" charset="0"/>
              </a:rPr>
              <a:t>Spezifikation</a:t>
            </a:r>
            <a:endParaRPr b="1">
              <a:latin typeface="Arial" panose="020B0604020202020204" pitchFamily="34" charset="0"/>
              <a:cs typeface="Arial" panose="020B0604020202020204" pitchFamily="34" charset="0"/>
            </a:endParaRPr>
          </a:p>
        </p:txBody>
      </p:sp>
      <p:sp>
        <p:nvSpPr>
          <p:cNvPr id="19" name="Implementierung">
            <a:extLst>
              <a:ext uri="{FF2B5EF4-FFF2-40B4-BE49-F238E27FC236}">
                <a16:creationId xmlns:a16="http://schemas.microsoft.com/office/drawing/2014/main" id="{FF97C7D0-C2C8-9041-9146-26BF1559179D}"/>
              </a:ext>
            </a:extLst>
          </p:cNvPr>
          <p:cNvSpPr txBox="1"/>
          <p:nvPr/>
        </p:nvSpPr>
        <p:spPr>
          <a:xfrm>
            <a:off x="9829113" y="10761860"/>
            <a:ext cx="3326231" cy="477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Implementierung</a:t>
            </a:r>
          </a:p>
        </p:txBody>
      </p:sp>
      <p:sp>
        <p:nvSpPr>
          <p:cNvPr id="20" name="TEst / QA">
            <a:extLst>
              <a:ext uri="{FF2B5EF4-FFF2-40B4-BE49-F238E27FC236}">
                <a16:creationId xmlns:a16="http://schemas.microsoft.com/office/drawing/2014/main" id="{31E267E1-9DD3-C642-A7B4-6FC4F4E438E2}"/>
              </a:ext>
            </a:extLst>
          </p:cNvPr>
          <p:cNvSpPr txBox="1"/>
          <p:nvPr/>
        </p:nvSpPr>
        <p:spPr>
          <a:xfrm>
            <a:off x="17215931" y="10761860"/>
            <a:ext cx="1567993" cy="477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T</a:t>
            </a:r>
            <a:r>
              <a:rPr lang="de-DE" b="1" err="1">
                <a:latin typeface="Arial" panose="020B0604020202020204" pitchFamily="34" charset="0"/>
                <a:cs typeface="Arial" panose="020B0604020202020204" pitchFamily="34" charset="0"/>
              </a:rPr>
              <a:t>e</a:t>
            </a:r>
            <a:r>
              <a:rPr b="1" err="1">
                <a:latin typeface="Arial" panose="020B0604020202020204" pitchFamily="34" charset="0"/>
                <a:cs typeface="Arial" panose="020B0604020202020204" pitchFamily="34" charset="0"/>
              </a:rPr>
              <a:t>st</a:t>
            </a:r>
            <a:r>
              <a:rPr b="1">
                <a:latin typeface="Arial" panose="020B0604020202020204" pitchFamily="34" charset="0"/>
                <a:cs typeface="Arial" panose="020B0604020202020204" pitchFamily="34" charset="0"/>
              </a:rPr>
              <a:t> / QA</a:t>
            </a:r>
          </a:p>
        </p:txBody>
      </p:sp>
      <p:sp>
        <p:nvSpPr>
          <p:cNvPr id="21" name="Doku / Delivery">
            <a:extLst>
              <a:ext uri="{FF2B5EF4-FFF2-40B4-BE49-F238E27FC236}">
                <a16:creationId xmlns:a16="http://schemas.microsoft.com/office/drawing/2014/main" id="{97EBFF19-EAFE-8149-B057-6242BE5FFE31}"/>
              </a:ext>
            </a:extLst>
          </p:cNvPr>
          <p:cNvSpPr txBox="1"/>
          <p:nvPr/>
        </p:nvSpPr>
        <p:spPr>
          <a:xfrm>
            <a:off x="19526712" y="10761860"/>
            <a:ext cx="3034485" cy="477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Doku / Delivery</a:t>
            </a:r>
          </a:p>
        </p:txBody>
      </p:sp>
      <p:sp>
        <p:nvSpPr>
          <p:cNvPr id="22" name="Linie">
            <a:extLst>
              <a:ext uri="{FF2B5EF4-FFF2-40B4-BE49-F238E27FC236}">
                <a16:creationId xmlns:a16="http://schemas.microsoft.com/office/drawing/2014/main" id="{B6A648FB-16D5-0B4A-B4B1-E13EE8F880BC}"/>
              </a:ext>
            </a:extLst>
          </p:cNvPr>
          <p:cNvSpPr/>
          <p:nvPr/>
        </p:nvSpPr>
        <p:spPr>
          <a:xfrm>
            <a:off x="1749918" y="10430882"/>
            <a:ext cx="4785847"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23" name="Linie">
            <a:extLst>
              <a:ext uri="{FF2B5EF4-FFF2-40B4-BE49-F238E27FC236}">
                <a16:creationId xmlns:a16="http://schemas.microsoft.com/office/drawing/2014/main" id="{F223207F-47BD-5948-89DD-4C0A82DB33A7}"/>
              </a:ext>
            </a:extLst>
          </p:cNvPr>
          <p:cNvSpPr/>
          <p:nvPr/>
        </p:nvSpPr>
        <p:spPr>
          <a:xfrm>
            <a:off x="6579075" y="10430882"/>
            <a:ext cx="9757702"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24" name="Linie">
            <a:extLst>
              <a:ext uri="{FF2B5EF4-FFF2-40B4-BE49-F238E27FC236}">
                <a16:creationId xmlns:a16="http://schemas.microsoft.com/office/drawing/2014/main" id="{8BB68C75-7905-E543-B8D1-5CDE64E4D891}"/>
              </a:ext>
            </a:extLst>
          </p:cNvPr>
          <p:cNvSpPr/>
          <p:nvPr/>
        </p:nvSpPr>
        <p:spPr>
          <a:xfrm>
            <a:off x="16381933" y="10430882"/>
            <a:ext cx="3235353"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25" name="Linie">
            <a:extLst>
              <a:ext uri="{FF2B5EF4-FFF2-40B4-BE49-F238E27FC236}">
                <a16:creationId xmlns:a16="http://schemas.microsoft.com/office/drawing/2014/main" id="{436F2C35-AF77-7E4B-8F4A-BC8E9B56A2A2}"/>
              </a:ext>
            </a:extLst>
          </p:cNvPr>
          <p:cNvSpPr/>
          <p:nvPr/>
        </p:nvSpPr>
        <p:spPr>
          <a:xfrm>
            <a:off x="19647896" y="10430882"/>
            <a:ext cx="2696232" cy="1"/>
          </a:xfrm>
          <a:prstGeom prst="line">
            <a:avLst/>
          </a:prstGeom>
          <a:ln w="63500">
            <a:solidFill>
              <a:srgbClr val="28DBEF"/>
            </a:solidFill>
            <a:miter lim="400000"/>
            <a:headEnd type="none" w="med" len="med"/>
            <a:tailEnd type="non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grpSp>
        <p:nvGrpSpPr>
          <p:cNvPr id="26" name="Gruppieren">
            <a:extLst>
              <a:ext uri="{FF2B5EF4-FFF2-40B4-BE49-F238E27FC236}">
                <a16:creationId xmlns:a16="http://schemas.microsoft.com/office/drawing/2014/main" id="{B7CA1299-29E5-C246-998B-4F1A1337490A}"/>
              </a:ext>
            </a:extLst>
          </p:cNvPr>
          <p:cNvGrpSpPr/>
          <p:nvPr/>
        </p:nvGrpSpPr>
        <p:grpSpPr>
          <a:xfrm>
            <a:off x="21971000" y="1938172"/>
            <a:ext cx="711200" cy="711201"/>
            <a:chOff x="0" y="0"/>
            <a:chExt cx="711200" cy="711200"/>
          </a:xfrm>
        </p:grpSpPr>
        <p:sp>
          <p:nvSpPr>
            <p:cNvPr id="27" name="Kreis">
              <a:extLst>
                <a:ext uri="{FF2B5EF4-FFF2-40B4-BE49-F238E27FC236}">
                  <a16:creationId xmlns:a16="http://schemas.microsoft.com/office/drawing/2014/main" id="{168D631D-5526-0B4A-A1AB-BB36613C566B}"/>
                </a:ext>
              </a:extLst>
            </p:cNvPr>
            <p:cNvSpPr/>
            <p:nvPr/>
          </p:nvSpPr>
          <p:spPr>
            <a:xfrm>
              <a:off x="0" y="0"/>
              <a:ext cx="711200" cy="711200"/>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1700" cap="none" spc="0">
                  <a:solidFill>
                    <a:srgbClr val="28DBEF"/>
                  </a:solidFill>
                  <a:latin typeface="Filson Pro Bold"/>
                  <a:ea typeface="Filson Pro Bold"/>
                  <a:cs typeface="Filson Pro Bold"/>
                  <a:sym typeface="Filson Pro Bold"/>
                </a:defRPr>
              </a:pPr>
              <a:endParaRPr/>
            </a:p>
          </p:txBody>
        </p:sp>
        <p:sp>
          <p:nvSpPr>
            <p:cNvPr id="28" name="Kreis">
              <a:extLst>
                <a:ext uri="{FF2B5EF4-FFF2-40B4-BE49-F238E27FC236}">
                  <a16:creationId xmlns:a16="http://schemas.microsoft.com/office/drawing/2014/main" id="{6E5A3DA2-022C-414D-BA23-56FB5775A53D}"/>
                </a:ext>
              </a:extLst>
            </p:cNvPr>
            <p:cNvSpPr/>
            <p:nvPr/>
          </p:nvSpPr>
          <p:spPr>
            <a:xfrm>
              <a:off x="111174" y="111174"/>
              <a:ext cx="488852" cy="48885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grpSp>
        <p:nvGrpSpPr>
          <p:cNvPr id="29" name="Gruppieren">
            <a:extLst>
              <a:ext uri="{FF2B5EF4-FFF2-40B4-BE49-F238E27FC236}">
                <a16:creationId xmlns:a16="http://schemas.microsoft.com/office/drawing/2014/main" id="{B66DDC84-58DA-FB43-AEBA-475CF53B6BEE}"/>
              </a:ext>
            </a:extLst>
          </p:cNvPr>
          <p:cNvGrpSpPr/>
          <p:nvPr/>
        </p:nvGrpSpPr>
        <p:grpSpPr>
          <a:xfrm>
            <a:off x="4007433" y="6252289"/>
            <a:ext cx="439568" cy="439568"/>
            <a:chOff x="0" y="0"/>
            <a:chExt cx="439566" cy="439566"/>
          </a:xfrm>
        </p:grpSpPr>
        <p:sp>
          <p:nvSpPr>
            <p:cNvPr id="30" name="Kreis">
              <a:extLst>
                <a:ext uri="{FF2B5EF4-FFF2-40B4-BE49-F238E27FC236}">
                  <a16:creationId xmlns:a16="http://schemas.microsoft.com/office/drawing/2014/main" id="{8202930A-FEF0-4B4C-A865-DE6215CFCCD6}"/>
                </a:ext>
              </a:extLst>
            </p:cNvPr>
            <p:cNvSpPr/>
            <p:nvPr/>
          </p:nvSpPr>
          <p:spPr>
            <a:xfrm>
              <a:off x="0" y="0"/>
              <a:ext cx="439567" cy="439567"/>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2000" cap="none" spc="0">
                  <a:solidFill>
                    <a:srgbClr val="28DBEF"/>
                  </a:solidFill>
                  <a:latin typeface="Filson Pro Bold"/>
                  <a:ea typeface="Filson Pro Bold"/>
                  <a:cs typeface="Filson Pro Bold"/>
                  <a:sym typeface="Filson Pro Bold"/>
                </a:defRPr>
              </a:pPr>
              <a:endParaRPr/>
            </a:p>
          </p:txBody>
        </p:sp>
        <p:sp>
          <p:nvSpPr>
            <p:cNvPr id="31" name="Kreis">
              <a:extLst>
                <a:ext uri="{FF2B5EF4-FFF2-40B4-BE49-F238E27FC236}">
                  <a16:creationId xmlns:a16="http://schemas.microsoft.com/office/drawing/2014/main" id="{29A5E849-E3CF-3748-8A6C-88F749681F48}"/>
                </a:ext>
              </a:extLst>
            </p:cNvPr>
            <p:cNvSpPr/>
            <p:nvPr/>
          </p:nvSpPr>
          <p:spPr>
            <a:xfrm>
              <a:off x="68712" y="68712"/>
              <a:ext cx="302142" cy="30214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grpSp>
        <p:nvGrpSpPr>
          <p:cNvPr id="32" name="Gruppieren">
            <a:extLst>
              <a:ext uri="{FF2B5EF4-FFF2-40B4-BE49-F238E27FC236}">
                <a16:creationId xmlns:a16="http://schemas.microsoft.com/office/drawing/2014/main" id="{AFC0A396-AF5A-F64D-A13F-258872B20586}"/>
              </a:ext>
            </a:extLst>
          </p:cNvPr>
          <p:cNvGrpSpPr/>
          <p:nvPr/>
        </p:nvGrpSpPr>
        <p:grpSpPr>
          <a:xfrm>
            <a:off x="6374826" y="5731589"/>
            <a:ext cx="439567" cy="439568"/>
            <a:chOff x="0" y="0"/>
            <a:chExt cx="439566" cy="439566"/>
          </a:xfrm>
        </p:grpSpPr>
        <p:sp>
          <p:nvSpPr>
            <p:cNvPr id="33" name="Kreis">
              <a:extLst>
                <a:ext uri="{FF2B5EF4-FFF2-40B4-BE49-F238E27FC236}">
                  <a16:creationId xmlns:a16="http://schemas.microsoft.com/office/drawing/2014/main" id="{F197C080-E777-0143-B157-473B3CE3A1D2}"/>
                </a:ext>
              </a:extLst>
            </p:cNvPr>
            <p:cNvSpPr/>
            <p:nvPr/>
          </p:nvSpPr>
          <p:spPr>
            <a:xfrm>
              <a:off x="0" y="0"/>
              <a:ext cx="439567" cy="439567"/>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2000" cap="none" spc="0">
                  <a:solidFill>
                    <a:srgbClr val="28DBEF"/>
                  </a:solidFill>
                  <a:latin typeface="Filson Pro Bold"/>
                  <a:ea typeface="Filson Pro Bold"/>
                  <a:cs typeface="Filson Pro Bold"/>
                  <a:sym typeface="Filson Pro Bold"/>
                </a:defRPr>
              </a:pPr>
              <a:endParaRPr/>
            </a:p>
          </p:txBody>
        </p:sp>
        <p:sp>
          <p:nvSpPr>
            <p:cNvPr id="34" name="Kreis">
              <a:extLst>
                <a:ext uri="{FF2B5EF4-FFF2-40B4-BE49-F238E27FC236}">
                  <a16:creationId xmlns:a16="http://schemas.microsoft.com/office/drawing/2014/main" id="{65983695-D0C7-9B4E-95C5-4C2C0E8D9282}"/>
                </a:ext>
              </a:extLst>
            </p:cNvPr>
            <p:cNvSpPr/>
            <p:nvPr/>
          </p:nvSpPr>
          <p:spPr>
            <a:xfrm>
              <a:off x="68712" y="68712"/>
              <a:ext cx="302142" cy="30214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grpSp>
        <p:nvGrpSpPr>
          <p:cNvPr id="35" name="Gruppieren">
            <a:extLst>
              <a:ext uri="{FF2B5EF4-FFF2-40B4-BE49-F238E27FC236}">
                <a16:creationId xmlns:a16="http://schemas.microsoft.com/office/drawing/2014/main" id="{DC61D0D4-A422-9B4A-AE31-533F55F531C0}"/>
              </a:ext>
            </a:extLst>
          </p:cNvPr>
          <p:cNvGrpSpPr/>
          <p:nvPr/>
        </p:nvGrpSpPr>
        <p:grpSpPr>
          <a:xfrm>
            <a:off x="16170064" y="3458289"/>
            <a:ext cx="439567" cy="439568"/>
            <a:chOff x="0" y="0"/>
            <a:chExt cx="439566" cy="439566"/>
          </a:xfrm>
        </p:grpSpPr>
        <p:sp>
          <p:nvSpPr>
            <p:cNvPr id="36" name="Kreis">
              <a:extLst>
                <a:ext uri="{FF2B5EF4-FFF2-40B4-BE49-F238E27FC236}">
                  <a16:creationId xmlns:a16="http://schemas.microsoft.com/office/drawing/2014/main" id="{F5934662-30FB-1E42-9CE8-C64AD718F3DD}"/>
                </a:ext>
              </a:extLst>
            </p:cNvPr>
            <p:cNvSpPr/>
            <p:nvPr/>
          </p:nvSpPr>
          <p:spPr>
            <a:xfrm>
              <a:off x="0" y="0"/>
              <a:ext cx="439567" cy="439567"/>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2000" cap="none" spc="0">
                  <a:solidFill>
                    <a:srgbClr val="28DBEF"/>
                  </a:solidFill>
                  <a:latin typeface="Filson Pro Bold"/>
                  <a:ea typeface="Filson Pro Bold"/>
                  <a:cs typeface="Filson Pro Bold"/>
                  <a:sym typeface="Filson Pro Bold"/>
                </a:defRPr>
              </a:pPr>
              <a:endParaRPr/>
            </a:p>
          </p:txBody>
        </p:sp>
        <p:sp>
          <p:nvSpPr>
            <p:cNvPr id="37" name="Kreis">
              <a:extLst>
                <a:ext uri="{FF2B5EF4-FFF2-40B4-BE49-F238E27FC236}">
                  <a16:creationId xmlns:a16="http://schemas.microsoft.com/office/drawing/2014/main" id="{9DAEF9F8-DEE0-D246-A727-75AB06B65DCA}"/>
                </a:ext>
              </a:extLst>
            </p:cNvPr>
            <p:cNvSpPr/>
            <p:nvPr/>
          </p:nvSpPr>
          <p:spPr>
            <a:xfrm>
              <a:off x="68712" y="68712"/>
              <a:ext cx="302142" cy="30214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sp>
        <p:nvSpPr>
          <p:cNvPr id="38" name="Dokumente">
            <a:extLst>
              <a:ext uri="{FF2B5EF4-FFF2-40B4-BE49-F238E27FC236}">
                <a16:creationId xmlns:a16="http://schemas.microsoft.com/office/drawing/2014/main" id="{12728F7C-DCA4-884D-AFF9-21307E7DAF09}"/>
              </a:ext>
            </a:extLst>
          </p:cNvPr>
          <p:cNvSpPr txBox="1"/>
          <p:nvPr/>
        </p:nvSpPr>
        <p:spPr>
          <a:xfrm>
            <a:off x="2166731" y="5930956"/>
            <a:ext cx="1500411"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cap="none" spc="0">
                <a:solidFill>
                  <a:srgbClr val="28DBEF"/>
                </a:solidFill>
                <a:latin typeface="Filson Pro Heavy"/>
                <a:ea typeface="Filson Pro Heavy"/>
                <a:cs typeface="Filson Pro Heavy"/>
                <a:sym typeface="Filson Pro Heavy"/>
              </a:defRPr>
            </a:lvl1pPr>
          </a:lstStyle>
          <a:p>
            <a:r>
              <a:rPr b="1" err="1">
                <a:latin typeface="Arial" panose="020B0604020202020204" pitchFamily="34" charset="0"/>
                <a:cs typeface="Arial" panose="020B0604020202020204" pitchFamily="34" charset="0"/>
              </a:rPr>
              <a:t>Dokumente</a:t>
            </a:r>
            <a:endParaRPr b="1">
              <a:latin typeface="Arial" panose="020B0604020202020204" pitchFamily="34" charset="0"/>
              <a:cs typeface="Arial" panose="020B0604020202020204" pitchFamily="34" charset="0"/>
            </a:endParaRPr>
          </a:p>
        </p:txBody>
      </p:sp>
      <p:sp>
        <p:nvSpPr>
          <p:cNvPr id="39" name="Dokumente">
            <a:extLst>
              <a:ext uri="{FF2B5EF4-FFF2-40B4-BE49-F238E27FC236}">
                <a16:creationId xmlns:a16="http://schemas.microsoft.com/office/drawing/2014/main" id="{46C0AAEC-9E81-364A-A172-0CCD9B460A42}"/>
              </a:ext>
            </a:extLst>
          </p:cNvPr>
          <p:cNvSpPr txBox="1"/>
          <p:nvPr/>
        </p:nvSpPr>
        <p:spPr>
          <a:xfrm>
            <a:off x="4580536" y="5315101"/>
            <a:ext cx="1500411"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cap="none" spc="0">
                <a:solidFill>
                  <a:srgbClr val="28DBEF"/>
                </a:solidFill>
                <a:latin typeface="Filson Pro Heavy"/>
                <a:ea typeface="Filson Pro Heavy"/>
                <a:cs typeface="Filson Pro Heavy"/>
                <a:sym typeface="Filson Pro Heavy"/>
              </a:defRPr>
            </a:lvl1pPr>
          </a:lstStyle>
          <a:p>
            <a:r>
              <a:rPr b="1">
                <a:latin typeface="Arial" panose="020B0604020202020204" pitchFamily="34" charset="0"/>
                <a:cs typeface="Arial" panose="020B0604020202020204" pitchFamily="34" charset="0"/>
              </a:rPr>
              <a:t>Dokumente</a:t>
            </a:r>
          </a:p>
        </p:txBody>
      </p:sp>
      <p:sp>
        <p:nvSpPr>
          <p:cNvPr id="40" name="Unverifizierter Code">
            <a:extLst>
              <a:ext uri="{FF2B5EF4-FFF2-40B4-BE49-F238E27FC236}">
                <a16:creationId xmlns:a16="http://schemas.microsoft.com/office/drawing/2014/main" id="{B1552B09-36AB-E948-8D46-9BF7702093F3}"/>
              </a:ext>
            </a:extLst>
          </p:cNvPr>
          <p:cNvSpPr txBox="1"/>
          <p:nvPr/>
        </p:nvSpPr>
        <p:spPr>
          <a:xfrm>
            <a:off x="13499654" y="3082628"/>
            <a:ext cx="2537554"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2000" cap="none" spc="0">
                <a:solidFill>
                  <a:srgbClr val="28DBEF"/>
                </a:solidFill>
                <a:latin typeface="Filson Pro Heavy"/>
                <a:ea typeface="Filson Pro Heavy"/>
                <a:cs typeface="Filson Pro Heavy"/>
                <a:sym typeface="Filson Pro Heavy"/>
              </a:defRPr>
            </a:lvl1pPr>
          </a:lstStyle>
          <a:p>
            <a:r>
              <a:rPr b="1">
                <a:latin typeface="Arial" panose="020B0604020202020204" pitchFamily="34" charset="0"/>
                <a:cs typeface="Arial" panose="020B0604020202020204" pitchFamily="34" charset="0"/>
              </a:rPr>
              <a:t>Unverifizierter Code</a:t>
            </a:r>
          </a:p>
        </p:txBody>
      </p:sp>
      <p:sp>
        <p:nvSpPr>
          <p:cNvPr id="41" name="Software">
            <a:extLst>
              <a:ext uri="{FF2B5EF4-FFF2-40B4-BE49-F238E27FC236}">
                <a16:creationId xmlns:a16="http://schemas.microsoft.com/office/drawing/2014/main" id="{9969D355-BEDE-8445-8180-EAC6DF8BE10D}"/>
              </a:ext>
            </a:extLst>
          </p:cNvPr>
          <p:cNvSpPr txBox="1"/>
          <p:nvPr/>
        </p:nvSpPr>
        <p:spPr>
          <a:xfrm>
            <a:off x="20703207" y="1562236"/>
            <a:ext cx="1184620"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r">
              <a:defRPr sz="2000" cap="none" spc="0">
                <a:solidFill>
                  <a:srgbClr val="28DBEF"/>
                </a:solidFill>
                <a:latin typeface="Filson Pro Heavy"/>
                <a:ea typeface="Filson Pro Heavy"/>
                <a:cs typeface="Filson Pro Heavy"/>
                <a:sym typeface="Filson Pro Heavy"/>
              </a:defRPr>
            </a:lvl1pPr>
          </a:lstStyle>
          <a:p>
            <a:r>
              <a:rPr b="1">
                <a:latin typeface="Arial" panose="020B0604020202020204" pitchFamily="34" charset="0"/>
                <a:cs typeface="Arial" panose="020B0604020202020204" pitchFamily="34" charset="0"/>
              </a:rPr>
              <a:t>Software</a:t>
            </a:r>
          </a:p>
        </p:txBody>
      </p:sp>
      <p:pic>
        <p:nvPicPr>
          <p:cNvPr id="42" name="Bild" descr="Bild">
            <a:extLst>
              <a:ext uri="{FF2B5EF4-FFF2-40B4-BE49-F238E27FC236}">
                <a16:creationId xmlns:a16="http://schemas.microsoft.com/office/drawing/2014/main" id="{9EDF5F9F-1580-D743-BBC7-63FB17E621A3}"/>
              </a:ext>
            </a:extLst>
          </p:cNvPr>
          <p:cNvPicPr>
            <a:picLocks noChangeAspect="1"/>
          </p:cNvPicPr>
          <p:nvPr/>
        </p:nvPicPr>
        <p:blipFill>
          <a:blip r:embed="rId4"/>
          <a:stretch>
            <a:fillRect/>
          </a:stretch>
        </p:blipFill>
        <p:spPr>
          <a:xfrm>
            <a:off x="2765028" y="5204993"/>
            <a:ext cx="406401" cy="506314"/>
          </a:xfrm>
          <a:prstGeom prst="rect">
            <a:avLst/>
          </a:prstGeom>
          <a:ln w="12700">
            <a:miter lim="400000"/>
          </a:ln>
        </p:spPr>
      </p:pic>
      <p:pic>
        <p:nvPicPr>
          <p:cNvPr id="43" name="Bild" descr="Bild">
            <a:extLst>
              <a:ext uri="{FF2B5EF4-FFF2-40B4-BE49-F238E27FC236}">
                <a16:creationId xmlns:a16="http://schemas.microsoft.com/office/drawing/2014/main" id="{33180F24-B3F4-5D45-B500-46B3FBB4D36A}"/>
              </a:ext>
            </a:extLst>
          </p:cNvPr>
          <p:cNvPicPr>
            <a:picLocks noChangeAspect="1"/>
          </p:cNvPicPr>
          <p:nvPr/>
        </p:nvPicPr>
        <p:blipFill>
          <a:blip r:embed="rId4"/>
          <a:stretch>
            <a:fillRect/>
          </a:stretch>
        </p:blipFill>
        <p:spPr>
          <a:xfrm>
            <a:off x="4601066" y="4434338"/>
            <a:ext cx="406401" cy="506314"/>
          </a:xfrm>
          <a:prstGeom prst="rect">
            <a:avLst/>
          </a:prstGeom>
          <a:ln w="12700">
            <a:miter lim="400000"/>
          </a:ln>
        </p:spPr>
      </p:pic>
      <p:pic>
        <p:nvPicPr>
          <p:cNvPr id="44" name="Bild" descr="Bild">
            <a:extLst>
              <a:ext uri="{FF2B5EF4-FFF2-40B4-BE49-F238E27FC236}">
                <a16:creationId xmlns:a16="http://schemas.microsoft.com/office/drawing/2014/main" id="{43D444BE-AEF3-DA4F-A4D4-5270539FC319}"/>
              </a:ext>
            </a:extLst>
          </p:cNvPr>
          <p:cNvPicPr>
            <a:picLocks noChangeAspect="1"/>
          </p:cNvPicPr>
          <p:nvPr/>
        </p:nvPicPr>
        <p:blipFill>
          <a:blip r:embed="rId4"/>
          <a:stretch>
            <a:fillRect/>
          </a:stretch>
        </p:blipFill>
        <p:spPr>
          <a:xfrm>
            <a:off x="5178833" y="4434338"/>
            <a:ext cx="406401" cy="506314"/>
          </a:xfrm>
          <a:prstGeom prst="rect">
            <a:avLst/>
          </a:prstGeom>
          <a:ln w="12700">
            <a:miter lim="400000"/>
          </a:ln>
        </p:spPr>
      </p:pic>
      <p:pic>
        <p:nvPicPr>
          <p:cNvPr id="45" name="Bild" descr="Bild">
            <a:extLst>
              <a:ext uri="{FF2B5EF4-FFF2-40B4-BE49-F238E27FC236}">
                <a16:creationId xmlns:a16="http://schemas.microsoft.com/office/drawing/2014/main" id="{4BCFCE60-8787-204F-BF03-C990C266D0FE}"/>
              </a:ext>
            </a:extLst>
          </p:cNvPr>
          <p:cNvPicPr>
            <a:picLocks noChangeAspect="1"/>
          </p:cNvPicPr>
          <p:nvPr/>
        </p:nvPicPr>
        <p:blipFill>
          <a:blip r:embed="rId4"/>
          <a:stretch>
            <a:fillRect/>
          </a:stretch>
        </p:blipFill>
        <p:spPr>
          <a:xfrm>
            <a:off x="5756600" y="4434338"/>
            <a:ext cx="406401" cy="506314"/>
          </a:xfrm>
          <a:prstGeom prst="rect">
            <a:avLst/>
          </a:prstGeom>
          <a:ln w="12700">
            <a:miter lim="400000"/>
          </a:ln>
        </p:spPr>
      </p:pic>
      <p:pic>
        <p:nvPicPr>
          <p:cNvPr id="46" name="Bild" descr="Bild">
            <a:extLst>
              <a:ext uri="{FF2B5EF4-FFF2-40B4-BE49-F238E27FC236}">
                <a16:creationId xmlns:a16="http://schemas.microsoft.com/office/drawing/2014/main" id="{3CE6F7A4-14E2-2646-B24C-3A2A19201DAE}"/>
              </a:ext>
            </a:extLst>
          </p:cNvPr>
          <p:cNvPicPr>
            <a:picLocks noChangeAspect="1"/>
          </p:cNvPicPr>
          <p:nvPr/>
        </p:nvPicPr>
        <p:blipFill>
          <a:blip r:embed="rId5"/>
          <a:stretch>
            <a:fillRect/>
          </a:stretch>
        </p:blipFill>
        <p:spPr>
          <a:xfrm>
            <a:off x="14419481" y="2271466"/>
            <a:ext cx="533401" cy="513297"/>
          </a:xfrm>
          <a:prstGeom prst="rect">
            <a:avLst/>
          </a:prstGeom>
          <a:ln w="12700">
            <a:miter lim="400000"/>
          </a:ln>
        </p:spPr>
      </p:pic>
      <p:pic>
        <p:nvPicPr>
          <p:cNvPr id="47" name="Bild" descr="Bild">
            <a:extLst>
              <a:ext uri="{FF2B5EF4-FFF2-40B4-BE49-F238E27FC236}">
                <a16:creationId xmlns:a16="http://schemas.microsoft.com/office/drawing/2014/main" id="{EA5D1A44-F34A-A844-8FA0-CAFC874EA2C2}"/>
              </a:ext>
            </a:extLst>
          </p:cNvPr>
          <p:cNvPicPr>
            <a:picLocks noChangeAspect="1"/>
          </p:cNvPicPr>
          <p:nvPr/>
        </p:nvPicPr>
        <p:blipFill>
          <a:blip r:embed="rId6"/>
          <a:stretch>
            <a:fillRect/>
          </a:stretch>
        </p:blipFill>
        <p:spPr>
          <a:xfrm>
            <a:off x="20979776" y="786477"/>
            <a:ext cx="533401" cy="458503"/>
          </a:xfrm>
          <a:prstGeom prst="rect">
            <a:avLst/>
          </a:prstGeom>
          <a:ln w="12700">
            <a:miter lim="400000"/>
          </a:ln>
        </p:spPr>
      </p:pic>
    </p:spTree>
    <p:extLst>
      <p:ext uri="{BB962C8B-B14F-4D97-AF65-F5344CB8AC3E}">
        <p14:creationId xmlns:p14="http://schemas.microsoft.com/office/powerpoint/2010/main" val="1044192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-Ereignisse #2: Sprint </a:t>
            </a:r>
            <a:r>
              <a:rPr lang="de-DE" err="1"/>
              <a:t>Planning</a:t>
            </a:r>
            <a:r>
              <a:rPr lang="de-DE"/>
              <a:t> (1)</a:t>
            </a:r>
          </a:p>
        </p:txBody>
      </p:sp>
      <p:sp>
        <p:nvSpPr>
          <p:cNvPr id="3" name="Text Placeholder 2"/>
          <p:cNvSpPr>
            <a:spLocks noGrp="1"/>
          </p:cNvSpPr>
          <p:nvPr>
            <p:ph type="body" sz="quarter" idx="13"/>
          </p:nvPr>
        </p:nvSpPr>
        <p:spPr>
          <a:xfrm>
            <a:off x="12504136" y="3096369"/>
            <a:ext cx="11028215" cy="7925858"/>
          </a:xfrm>
        </p:spPr>
        <p:txBody>
          <a:bodyPr lIns="91440" tIns="45720" rIns="91440" bIns="45720" anchor="t"/>
          <a:lstStyle/>
          <a:p>
            <a:pPr marL="457200" indent="-457200">
              <a:buClr>
                <a:schemeClr val="accent4"/>
              </a:buClr>
              <a:buFont typeface="Wingdings" pitchFamily="2" charset="2"/>
              <a:buChar char="§"/>
            </a:pPr>
            <a:r>
              <a:rPr lang="de-DE" sz="3200" b="1"/>
              <a:t>Dauer:</a:t>
            </a:r>
            <a:r>
              <a:rPr lang="de-DE" sz="3200"/>
              <a:t> Maximal zwei Stunden für einen 2-wöchigen Sprint</a:t>
            </a:r>
          </a:p>
          <a:p>
            <a:pPr marL="457200" indent="-457200">
              <a:buClr>
                <a:schemeClr val="accent4"/>
              </a:buClr>
              <a:buFont typeface="Wingdings" pitchFamily="2" charset="2"/>
              <a:buChar char="§"/>
            </a:pPr>
            <a:r>
              <a:rPr lang="de-DE" sz="3200" b="1"/>
              <a:t>Teilnehmer:</a:t>
            </a:r>
            <a:r>
              <a:rPr lang="de-DE" sz="3200"/>
              <a:t> Das </a:t>
            </a:r>
            <a:r>
              <a:rPr lang="de-DE" sz="3200" err="1"/>
              <a:t>Scrum</a:t>
            </a:r>
            <a:r>
              <a:rPr lang="de-DE" sz="3200"/>
              <a:t> Team nimmt am Sprint-Planungsmeeting teil</a:t>
            </a:r>
          </a:p>
          <a:p>
            <a:pPr marL="457200" indent="-457200">
              <a:buClr>
                <a:schemeClr val="accent4"/>
              </a:buClr>
              <a:buFont typeface="Wingdings" pitchFamily="2" charset="2"/>
              <a:buChar char="§"/>
            </a:pPr>
            <a:r>
              <a:rPr lang="de-DE" sz="3200" b="1"/>
              <a:t>Zweck:</a:t>
            </a:r>
          </a:p>
          <a:p>
            <a:pPr marL="1270000" indent="-396875">
              <a:buClr>
                <a:schemeClr val="accent4"/>
              </a:buClr>
              <a:buFont typeface="Courier New" panose="02070309020205020404" pitchFamily="49" charset="0"/>
              <a:buChar char="o"/>
            </a:pPr>
            <a:r>
              <a:rPr lang="de-DE" sz="3200"/>
              <a:t>Der </a:t>
            </a:r>
            <a:r>
              <a:rPr lang="de-DE" sz="3200" err="1"/>
              <a:t>Product</a:t>
            </a:r>
            <a:r>
              <a:rPr lang="de-DE" sz="3200"/>
              <a:t> </a:t>
            </a:r>
            <a:r>
              <a:rPr lang="de-DE" sz="3200" err="1"/>
              <a:t>Owner</a:t>
            </a:r>
            <a:r>
              <a:rPr lang="de-DE" sz="3200"/>
              <a:t> sollte den Hintergrund der für den Sprint erforderlichen Arbeit erläutern – das „Warum?“ Teil</a:t>
            </a:r>
          </a:p>
          <a:p>
            <a:pPr marL="1270000" indent="-396875">
              <a:buClr>
                <a:schemeClr val="accent4"/>
              </a:buClr>
              <a:buFont typeface="Courier New" panose="02070309020205020404" pitchFamily="49" charset="0"/>
              <a:buChar char="o"/>
            </a:pPr>
            <a:r>
              <a:rPr lang="de-DE" sz="3200"/>
              <a:t>PO muss erklären, was getan werden soll, aber das Entwicklungsteam wird auf der Grundlage der Diskussion und Schätzung entscheiden, was es tun kann</a:t>
            </a:r>
          </a:p>
          <a:p>
            <a:pPr marL="1270000" indent="-396875">
              <a:buClr>
                <a:schemeClr val="accent4"/>
              </a:buClr>
              <a:buFont typeface="Courier New" panose="02070309020205020404" pitchFamily="49" charset="0"/>
              <a:buChar char="o"/>
            </a:pPr>
            <a:r>
              <a:rPr lang="de-DE" sz="3200"/>
              <a:t>Basierend auf der Diskussion sollte das </a:t>
            </a:r>
            <a:r>
              <a:rPr lang="de-DE" sz="3200" err="1"/>
              <a:t>Scrum</a:t>
            </a:r>
            <a:r>
              <a:rPr lang="de-DE" sz="3200"/>
              <a:t>-Team das Sprint-Ziel festlegen</a:t>
            </a:r>
          </a:p>
          <a:p>
            <a:pPr marL="1270000" indent="-396875">
              <a:buClr>
                <a:schemeClr val="accent4"/>
              </a:buClr>
              <a:buFont typeface="Courier New" panose="02070309020205020404" pitchFamily="49" charset="0"/>
              <a:buChar char="o"/>
            </a:pPr>
            <a:r>
              <a:rPr lang="de-DE" sz="3200" err="1"/>
              <a:t>DoD</a:t>
            </a:r>
            <a:r>
              <a:rPr lang="de-DE" sz="3200"/>
              <a:t> ist erforderlich, um zu messen, wann die Arbeit abgeschlossen ist.</a:t>
            </a:r>
          </a:p>
        </p:txBody>
      </p:sp>
      <p:sp>
        <p:nvSpPr>
          <p:cNvPr id="4" name="Text Placeholder 3"/>
          <p:cNvSpPr>
            <a:spLocks noGrp="1"/>
          </p:cNvSpPr>
          <p:nvPr>
            <p:ph type="body" sz="quarter" idx="14"/>
          </p:nvPr>
        </p:nvSpPr>
        <p:spPr/>
        <p:txBody>
          <a:bodyPr/>
          <a:lstStyle/>
          <a:p>
            <a:endParaRPr lang="de-DE"/>
          </a:p>
        </p:txBody>
      </p:sp>
      <p:pic>
        <p:nvPicPr>
          <p:cNvPr id="9" name="Picture 8" descr="Graphical user interface&#10;&#10;Description automatically generated">
            <a:extLst>
              <a:ext uri="{FF2B5EF4-FFF2-40B4-BE49-F238E27FC236}">
                <a16:creationId xmlns:a16="http://schemas.microsoft.com/office/drawing/2014/main" id="{A6FAF0D9-7A9D-3E43-96FB-A19CFD1AA2F3}"/>
              </a:ext>
            </a:extLst>
          </p:cNvPr>
          <p:cNvPicPr>
            <a:picLocks noChangeAspect="1"/>
          </p:cNvPicPr>
          <p:nvPr/>
        </p:nvPicPr>
        <p:blipFill>
          <a:blip r:embed="rId2"/>
          <a:stretch>
            <a:fillRect/>
          </a:stretch>
        </p:blipFill>
        <p:spPr>
          <a:xfrm>
            <a:off x="3223" y="3168815"/>
            <a:ext cx="13515878" cy="8379844"/>
          </a:xfrm>
          <a:prstGeom prst="rect">
            <a:avLst/>
          </a:prstGeom>
        </p:spPr>
      </p:pic>
    </p:spTree>
    <p:extLst>
      <p:ext uri="{BB962C8B-B14F-4D97-AF65-F5344CB8AC3E}">
        <p14:creationId xmlns:p14="http://schemas.microsoft.com/office/powerpoint/2010/main" val="189733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-Ereignisse #2: Sprint </a:t>
            </a:r>
            <a:r>
              <a:rPr lang="de-DE" err="1"/>
              <a:t>Planning</a:t>
            </a:r>
            <a:r>
              <a:rPr lang="de-DE"/>
              <a:t> (2)</a:t>
            </a:r>
          </a:p>
        </p:txBody>
      </p:sp>
      <p:sp>
        <p:nvSpPr>
          <p:cNvPr id="3" name="Text Placeholder 2"/>
          <p:cNvSpPr>
            <a:spLocks noGrp="1"/>
          </p:cNvSpPr>
          <p:nvPr>
            <p:ph type="body" sz="quarter" idx="13"/>
          </p:nvPr>
        </p:nvSpPr>
        <p:spPr>
          <a:xfrm>
            <a:off x="12635316" y="3893517"/>
            <a:ext cx="10560568" cy="6209026"/>
          </a:xfrm>
        </p:spPr>
        <p:txBody>
          <a:bodyPr lIns="91440" tIns="45720" rIns="91440" bIns="45720" anchor="t"/>
          <a:lstStyle/>
          <a:p>
            <a:pPr marL="457200" indent="-457200">
              <a:buClr>
                <a:schemeClr val="accent4"/>
              </a:buClr>
              <a:buFont typeface="Wingdings" pitchFamily="2" charset="2"/>
              <a:buChar char="§"/>
            </a:pPr>
            <a:r>
              <a:rPr lang="de-DE" sz="3200" b="1"/>
              <a:t>Dauer:</a:t>
            </a:r>
            <a:r>
              <a:rPr lang="de-DE" sz="3200"/>
              <a:t> Maximal zwei Stunden für einen 2-wöchigen Sprint</a:t>
            </a:r>
          </a:p>
          <a:p>
            <a:pPr marL="457200" indent="-457200">
              <a:buClr>
                <a:schemeClr val="accent4"/>
              </a:buClr>
              <a:buFont typeface="Wingdings" pitchFamily="2" charset="2"/>
              <a:buChar char="§"/>
            </a:pPr>
            <a:r>
              <a:rPr lang="de-DE" sz="3200" b="1"/>
              <a:t>Teilnehmer:</a:t>
            </a:r>
            <a:r>
              <a:rPr lang="de-DE" sz="3200"/>
              <a:t> Das </a:t>
            </a:r>
            <a:r>
              <a:rPr lang="de-DE" sz="3200" err="1"/>
              <a:t>Scrum</a:t>
            </a:r>
            <a:r>
              <a:rPr lang="de-DE" sz="3200"/>
              <a:t> Team nimmt am Sprint </a:t>
            </a:r>
            <a:r>
              <a:rPr lang="de-DE" sz="3200" err="1"/>
              <a:t>Planning</a:t>
            </a:r>
            <a:r>
              <a:rPr lang="de-DE" sz="3200"/>
              <a:t> Meeting teil</a:t>
            </a:r>
          </a:p>
          <a:p>
            <a:pPr marL="457200" indent="-457200">
              <a:buClr>
                <a:schemeClr val="accent4"/>
              </a:buClr>
              <a:buFont typeface="Wingdings" pitchFamily="2" charset="2"/>
              <a:buChar char="§"/>
            </a:pPr>
            <a:r>
              <a:rPr lang="de-DE" sz="3200" b="1"/>
              <a:t>Zweck:</a:t>
            </a:r>
          </a:p>
          <a:p>
            <a:pPr marL="1270000" indent="-396875">
              <a:buClr>
                <a:schemeClr val="accent4"/>
              </a:buClr>
              <a:buFont typeface="Courier New" panose="02070309020205020404" pitchFamily="49" charset="0"/>
              <a:buChar char="o"/>
            </a:pPr>
            <a:r>
              <a:rPr lang="de-DE" sz="3200"/>
              <a:t>Aufgliederung von Stories und Aufgaben in </a:t>
            </a:r>
            <a:r>
              <a:rPr lang="de-DE" sz="3200" err="1"/>
              <a:t>Subtasks</a:t>
            </a:r>
            <a:endParaRPr lang="de-DE" sz="3200"/>
          </a:p>
          <a:p>
            <a:pPr marL="1270000" indent="-396875">
              <a:buClr>
                <a:schemeClr val="accent4"/>
              </a:buClr>
              <a:buFont typeface="Courier New" panose="02070309020205020404" pitchFamily="49" charset="0"/>
              <a:buChar char="o"/>
            </a:pPr>
            <a:r>
              <a:rPr lang="de-DE" sz="3200"/>
              <a:t>"WIE?" das Entwicklungsteam plant, sich der Arbeit zu nähern/ aufzuteilen</a:t>
            </a:r>
          </a:p>
          <a:p>
            <a:pPr marL="1270000" indent="-396875">
              <a:buClr>
                <a:schemeClr val="accent4"/>
              </a:buClr>
              <a:buFont typeface="Courier New" panose="02070309020205020404" pitchFamily="49" charset="0"/>
              <a:buChar char="o"/>
            </a:pPr>
            <a:r>
              <a:rPr lang="de-DE" sz="3200"/>
              <a:t>Das Ergebnis dieses Meetings – das </a:t>
            </a:r>
            <a:r>
              <a:rPr lang="de-DE" sz="3200" err="1"/>
              <a:t>Commitment</a:t>
            </a:r>
            <a:r>
              <a:rPr lang="de-DE" sz="3200"/>
              <a:t> des Teams für das jeweilige Sprint-</a:t>
            </a:r>
            <a:r>
              <a:rPr lang="de-DE" sz="3200" err="1"/>
              <a:t>Backlog</a:t>
            </a:r>
            <a:endParaRPr lang="de-DE" sz="3200"/>
          </a:p>
        </p:txBody>
      </p:sp>
      <p:sp>
        <p:nvSpPr>
          <p:cNvPr id="4" name="Text Placeholder 3"/>
          <p:cNvSpPr>
            <a:spLocks noGrp="1"/>
          </p:cNvSpPr>
          <p:nvPr>
            <p:ph type="body" sz="quarter" idx="14"/>
          </p:nvPr>
        </p:nvSpPr>
        <p:spPr/>
        <p:txBody>
          <a:bodyPr/>
          <a:lstStyle/>
          <a:p>
            <a:endParaRPr lang="de-DE"/>
          </a:p>
        </p:txBody>
      </p:sp>
      <p:pic>
        <p:nvPicPr>
          <p:cNvPr id="9" name="Picture 8" descr="Graphical user interface&#10;&#10;Description automatically generated">
            <a:extLst>
              <a:ext uri="{FF2B5EF4-FFF2-40B4-BE49-F238E27FC236}">
                <a16:creationId xmlns:a16="http://schemas.microsoft.com/office/drawing/2014/main" id="{A2AE904C-184D-694F-8D65-B6929576C27C}"/>
              </a:ext>
            </a:extLst>
          </p:cNvPr>
          <p:cNvPicPr>
            <a:picLocks noChangeAspect="1"/>
          </p:cNvPicPr>
          <p:nvPr/>
        </p:nvPicPr>
        <p:blipFill>
          <a:blip r:embed="rId2"/>
          <a:stretch>
            <a:fillRect/>
          </a:stretch>
        </p:blipFill>
        <p:spPr>
          <a:xfrm>
            <a:off x="-995545" y="1978090"/>
            <a:ext cx="15984278" cy="9919270"/>
          </a:xfrm>
          <a:prstGeom prst="rect">
            <a:avLst/>
          </a:prstGeom>
        </p:spPr>
      </p:pic>
    </p:spTree>
    <p:extLst>
      <p:ext uri="{BB962C8B-B14F-4D97-AF65-F5344CB8AC3E}">
        <p14:creationId xmlns:p14="http://schemas.microsoft.com/office/powerpoint/2010/main" val="101524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-Ereignisse #3: Daily </a:t>
            </a:r>
            <a:r>
              <a:rPr lang="de-DE" err="1"/>
              <a:t>Scrum</a:t>
            </a:r>
            <a:endParaRPr lang="de-DE"/>
          </a:p>
        </p:txBody>
      </p:sp>
      <p:sp>
        <p:nvSpPr>
          <p:cNvPr id="3" name="Text Placeholder 2"/>
          <p:cNvSpPr>
            <a:spLocks noGrp="1"/>
          </p:cNvSpPr>
          <p:nvPr>
            <p:ph type="body" sz="quarter" idx="13"/>
          </p:nvPr>
        </p:nvSpPr>
        <p:spPr>
          <a:xfrm>
            <a:off x="12260424" y="3096369"/>
            <a:ext cx="11793893" cy="7925858"/>
          </a:xfrm>
        </p:spPr>
        <p:txBody>
          <a:bodyPr lIns="91440" tIns="45720" rIns="91440" bIns="45720" anchor="t"/>
          <a:lstStyle/>
          <a:p>
            <a:pPr marL="457200" indent="-457200">
              <a:buClr>
                <a:schemeClr val="accent4"/>
              </a:buClr>
              <a:buFont typeface="Wingdings" pitchFamily="2" charset="2"/>
              <a:buChar char="§"/>
            </a:pPr>
            <a:r>
              <a:rPr lang="de-DE" sz="3200" b="1"/>
              <a:t>Dauer:</a:t>
            </a:r>
            <a:r>
              <a:rPr lang="de-DE" sz="3200"/>
              <a:t> Es handelt sich um ein 15-minütiges zeitlich begrenztes Event, das täglich stattfindet</a:t>
            </a:r>
          </a:p>
          <a:p>
            <a:pPr marL="457200" indent="-457200">
              <a:buClr>
                <a:schemeClr val="accent4"/>
              </a:buClr>
              <a:buFont typeface="Wingdings" pitchFamily="2" charset="2"/>
              <a:buChar char="§"/>
            </a:pPr>
            <a:r>
              <a:rPr lang="de-DE" sz="3200" b="1"/>
              <a:t>Teilnehmer:</a:t>
            </a:r>
            <a:r>
              <a:rPr lang="de-DE" sz="3200"/>
              <a:t> Es ist ein internes Treffen für das Entwicklungsteam</a:t>
            </a:r>
          </a:p>
          <a:p>
            <a:pPr marL="457200" indent="-457200">
              <a:buClr>
                <a:schemeClr val="accent4"/>
              </a:buClr>
              <a:buFont typeface="Wingdings" pitchFamily="2" charset="2"/>
              <a:buChar char="§"/>
            </a:pPr>
            <a:r>
              <a:rPr lang="de-DE" sz="3200" b="1"/>
              <a:t>Zweck:</a:t>
            </a:r>
          </a:p>
          <a:p>
            <a:pPr marL="1270000" indent="-396875">
              <a:buClr>
                <a:schemeClr val="accent4"/>
              </a:buClr>
              <a:buFont typeface="Courier New" panose="02070309020205020404" pitchFamily="49" charset="0"/>
              <a:buChar char="o"/>
            </a:pPr>
            <a:r>
              <a:rPr lang="de-DE" sz="3200"/>
              <a:t>Daily </a:t>
            </a:r>
            <a:r>
              <a:rPr lang="de-DE" sz="3200" err="1"/>
              <a:t>Scrum</a:t>
            </a:r>
            <a:r>
              <a:rPr lang="de-DE" sz="3200"/>
              <a:t> ist das Inspektionsereignis, kein Statusmeeting</a:t>
            </a:r>
          </a:p>
          <a:p>
            <a:pPr marL="1270000" indent="-396875">
              <a:buClr>
                <a:schemeClr val="accent4"/>
              </a:buClr>
              <a:buFont typeface="Courier New" panose="02070309020205020404" pitchFamily="49" charset="0"/>
              <a:buChar char="o"/>
            </a:pPr>
            <a:r>
              <a:rPr lang="de-DE" sz="3200"/>
              <a:t>Während des Meetings sollte das Team den Fortschritt in Richtung des Sprintziels überprüfen und sich bei Bedarf an die Situation anpassen.</a:t>
            </a:r>
          </a:p>
          <a:p>
            <a:pPr marL="457200" indent="-457200">
              <a:buFont typeface="Wingdings" panose="05000000000000000000" pitchFamily="2" charset="2"/>
              <a:buChar char="à"/>
            </a:pPr>
            <a:endParaRPr lang="de-DE" sz="3200">
              <a:latin typeface="Avenir Next"/>
              <a:cs typeface="Arial"/>
            </a:endParaRPr>
          </a:p>
          <a:p>
            <a:pPr marL="457200" indent="-457200">
              <a:buFont typeface="Wingdings" panose="05000000000000000000" pitchFamily="2" charset="2"/>
              <a:buChar char="à"/>
            </a:pPr>
            <a:r>
              <a:rPr lang="de-DE" sz="3200">
                <a:latin typeface="Avenir Next"/>
                <a:cs typeface="Arial"/>
              </a:rPr>
              <a:t>Die Vorteile von Daily </a:t>
            </a:r>
            <a:r>
              <a:rPr lang="de-DE" sz="3200" err="1">
                <a:latin typeface="Avenir Next"/>
                <a:cs typeface="Arial"/>
              </a:rPr>
              <a:t>Scrum</a:t>
            </a:r>
            <a:r>
              <a:rPr lang="de-DE" sz="3200">
                <a:latin typeface="Avenir Next"/>
                <a:cs typeface="Arial"/>
              </a:rPr>
              <a:t> sind: bessere Kommunikation, keine Notwendigkeit für andere Meetings, schnelle Behebung von Problemen und Unterstützung des Teams</a:t>
            </a:r>
          </a:p>
        </p:txBody>
      </p:sp>
      <p:sp>
        <p:nvSpPr>
          <p:cNvPr id="4" name="Text Placeholder 3"/>
          <p:cNvSpPr>
            <a:spLocks noGrp="1"/>
          </p:cNvSpPr>
          <p:nvPr>
            <p:ph type="body" sz="quarter" idx="14"/>
          </p:nvPr>
        </p:nvSpPr>
        <p:spPr/>
        <p:txBody>
          <a:bodyPr/>
          <a:lstStyle/>
          <a:p>
            <a:endParaRPr lang="de-DE"/>
          </a:p>
        </p:txBody>
      </p:sp>
      <p:pic>
        <p:nvPicPr>
          <p:cNvPr id="10" name="Picture 9" descr="Graphical user interface&#10;&#10;Description automatically generated">
            <a:extLst>
              <a:ext uri="{FF2B5EF4-FFF2-40B4-BE49-F238E27FC236}">
                <a16:creationId xmlns:a16="http://schemas.microsoft.com/office/drawing/2014/main" id="{8DC35E93-52FC-6E4D-9BC5-04DC5438693B}"/>
              </a:ext>
            </a:extLst>
          </p:cNvPr>
          <p:cNvPicPr>
            <a:picLocks noChangeAspect="1"/>
          </p:cNvPicPr>
          <p:nvPr/>
        </p:nvPicPr>
        <p:blipFill>
          <a:blip r:embed="rId2"/>
          <a:stretch>
            <a:fillRect/>
          </a:stretch>
        </p:blipFill>
        <p:spPr>
          <a:xfrm>
            <a:off x="-1078109" y="1799979"/>
            <a:ext cx="15932444" cy="9887103"/>
          </a:xfrm>
          <a:prstGeom prst="rect">
            <a:avLst/>
          </a:prstGeom>
        </p:spPr>
      </p:pic>
    </p:spTree>
    <p:extLst>
      <p:ext uri="{BB962C8B-B14F-4D97-AF65-F5344CB8AC3E}">
        <p14:creationId xmlns:p14="http://schemas.microsoft.com/office/powerpoint/2010/main" val="3531112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-Ereignisse #4: Sprint Review</a:t>
            </a:r>
          </a:p>
        </p:txBody>
      </p:sp>
      <p:sp>
        <p:nvSpPr>
          <p:cNvPr id="3" name="Text Placeholder 2"/>
          <p:cNvSpPr>
            <a:spLocks noGrp="1"/>
          </p:cNvSpPr>
          <p:nvPr>
            <p:ph type="body" sz="quarter" idx="13"/>
          </p:nvPr>
        </p:nvSpPr>
        <p:spPr>
          <a:xfrm>
            <a:off x="12191206" y="3673611"/>
            <a:ext cx="11793893" cy="7925858"/>
          </a:xfrm>
        </p:spPr>
        <p:txBody>
          <a:bodyPr lIns="91440" tIns="45720" rIns="91440" bIns="45720" anchor="t"/>
          <a:lstStyle/>
          <a:p>
            <a:pPr marL="457200" indent="-457200">
              <a:buClr>
                <a:schemeClr val="accent4"/>
              </a:buClr>
              <a:buFont typeface="Wingdings" pitchFamily="2" charset="2"/>
              <a:buChar char="§"/>
            </a:pPr>
            <a:r>
              <a:rPr lang="de-DE" sz="3200" b="1"/>
              <a:t>Dauer:</a:t>
            </a:r>
            <a:r>
              <a:rPr lang="de-DE" sz="3200"/>
              <a:t> Die maximale Dauer des Meetings beträgt 1 Stunde für 1-2-wöchige Sprints</a:t>
            </a:r>
            <a:endParaRPr lang="en-US" sz="3200"/>
          </a:p>
          <a:p>
            <a:pPr marL="457200" indent="-457200">
              <a:buClr>
                <a:schemeClr val="accent4"/>
              </a:buClr>
              <a:buFont typeface="Wingdings" pitchFamily="2" charset="2"/>
              <a:buChar char="§"/>
            </a:pPr>
            <a:r>
              <a:rPr lang="de-DE" sz="3200" b="1"/>
              <a:t>Teilnehmer:</a:t>
            </a:r>
            <a:r>
              <a:rPr lang="de-DE" sz="3200"/>
              <a:t> </a:t>
            </a:r>
            <a:r>
              <a:rPr lang="de-DE" sz="3200" err="1"/>
              <a:t>Scrum</a:t>
            </a:r>
            <a:r>
              <a:rPr lang="de-DE" sz="3200"/>
              <a:t> Team und vom </a:t>
            </a:r>
            <a:r>
              <a:rPr lang="de-DE" sz="3200" err="1"/>
              <a:t>Product</a:t>
            </a:r>
            <a:r>
              <a:rPr lang="de-DE" sz="3200"/>
              <a:t> </a:t>
            </a:r>
            <a:r>
              <a:rPr lang="de-DE" sz="3200" err="1"/>
              <a:t>Owner</a:t>
            </a:r>
            <a:r>
              <a:rPr lang="de-DE" sz="3200"/>
              <a:t> eingeladene Stakeholder</a:t>
            </a:r>
          </a:p>
          <a:p>
            <a:pPr marL="457200" indent="-457200">
              <a:buClr>
                <a:schemeClr val="accent4"/>
              </a:buClr>
              <a:buFont typeface="Wingdings" pitchFamily="2" charset="2"/>
              <a:buChar char="§"/>
            </a:pPr>
            <a:r>
              <a:rPr lang="de-DE" sz="3200" b="1"/>
              <a:t>Zweck: </a:t>
            </a:r>
          </a:p>
          <a:p>
            <a:pPr marL="1270000" indent="-396875">
              <a:buClr>
                <a:schemeClr val="accent4"/>
              </a:buClr>
              <a:buFont typeface="Courier New" panose="02070309020205020404" pitchFamily="49" charset="0"/>
              <a:buChar char="o"/>
            </a:pPr>
            <a:r>
              <a:rPr lang="de-DE" sz="3200"/>
              <a:t>Der </a:t>
            </a:r>
            <a:r>
              <a:rPr lang="de-DE" sz="3200" err="1"/>
              <a:t>Product</a:t>
            </a:r>
            <a:r>
              <a:rPr lang="de-DE" sz="3200"/>
              <a:t> </a:t>
            </a:r>
            <a:r>
              <a:rPr lang="de-DE" sz="3200" err="1"/>
              <a:t>Owner</a:t>
            </a:r>
            <a:r>
              <a:rPr lang="de-DE" sz="3200"/>
              <a:t> sollte erklären, was während des Sprints „</a:t>
            </a:r>
            <a:r>
              <a:rPr lang="de-DE" sz="3200" err="1"/>
              <a:t>Done</a:t>
            </a:r>
            <a:r>
              <a:rPr lang="de-DE" sz="3200"/>
              <a:t>“ und was nicht „</a:t>
            </a:r>
            <a:r>
              <a:rPr lang="de-DE" sz="3200" err="1"/>
              <a:t>Done</a:t>
            </a:r>
            <a:r>
              <a:rPr lang="de-DE" sz="3200"/>
              <a:t>“ war.</a:t>
            </a:r>
          </a:p>
          <a:p>
            <a:pPr marL="1270000" indent="-396875">
              <a:buClr>
                <a:schemeClr val="accent4"/>
              </a:buClr>
              <a:buFont typeface="Courier New" panose="02070309020205020404" pitchFamily="49" charset="0"/>
              <a:buChar char="o"/>
            </a:pPr>
            <a:r>
              <a:rPr lang="de-DE" sz="3200"/>
              <a:t>Das Entwicklungsteam demonstriert „</a:t>
            </a:r>
            <a:r>
              <a:rPr lang="de-DE" sz="3200" err="1"/>
              <a:t>Done</a:t>
            </a:r>
            <a:r>
              <a:rPr lang="de-DE" sz="3200"/>
              <a:t>“-Inkrement.</a:t>
            </a:r>
          </a:p>
          <a:p>
            <a:endParaRPr lang="de-DE" sz="3200">
              <a:solidFill>
                <a:schemeClr val="tx2">
                  <a:lumMod val="10000"/>
                </a:schemeClr>
              </a:solidFill>
            </a:endParaRPr>
          </a:p>
          <a:p>
            <a:r>
              <a:rPr lang="de-DE" sz="3200">
                <a:solidFill>
                  <a:schemeClr val="tx2">
                    <a:lumMod val="10000"/>
                  </a:schemeClr>
                </a:solidFill>
                <a:latin typeface="Avenir Next"/>
                <a:cs typeface="Arial"/>
                <a:sym typeface="Wingdings" panose="05000000000000000000" pitchFamily="2" charset="2"/>
              </a:rPr>
              <a:t> </a:t>
            </a:r>
            <a:r>
              <a:rPr lang="de-DE" sz="3200">
                <a:solidFill>
                  <a:schemeClr val="tx2">
                    <a:lumMod val="10000"/>
                  </a:schemeClr>
                </a:solidFill>
                <a:latin typeface="Avenir Next"/>
                <a:cs typeface="Arial"/>
              </a:rPr>
              <a:t>Alle Teilnehmer sollten zusammenarbeiten, um über Arbeitsprioritäten und die Richtung für den nächsten Sprint zu entscheiden. Es ist an der Zeit, Feedback zu sammeln und die Bedürfnisse der Stakeholder zu verstehen.</a:t>
            </a:r>
            <a:endParaRPr lang="en-US" sz="3200">
              <a:solidFill>
                <a:schemeClr val="tx2">
                  <a:lumMod val="10000"/>
                </a:schemeClr>
              </a:solidFill>
              <a:latin typeface="Avenir Next"/>
              <a:cs typeface="Arial"/>
            </a:endParaRPr>
          </a:p>
        </p:txBody>
      </p:sp>
      <p:sp>
        <p:nvSpPr>
          <p:cNvPr id="4" name="Text Placeholder 3"/>
          <p:cNvSpPr>
            <a:spLocks noGrp="1"/>
          </p:cNvSpPr>
          <p:nvPr>
            <p:ph type="body" sz="quarter" idx="14"/>
          </p:nvPr>
        </p:nvSpPr>
        <p:spPr/>
        <p:txBody>
          <a:bodyPr/>
          <a:lstStyle/>
          <a:p>
            <a:endParaRPr lang="de-DE"/>
          </a:p>
        </p:txBody>
      </p:sp>
      <p:pic>
        <p:nvPicPr>
          <p:cNvPr id="10" name="Picture 9" descr="Logo&#10;&#10;Description automatically generated with medium confidence">
            <a:extLst>
              <a:ext uri="{FF2B5EF4-FFF2-40B4-BE49-F238E27FC236}">
                <a16:creationId xmlns:a16="http://schemas.microsoft.com/office/drawing/2014/main" id="{C4E35394-C5A9-694D-A09A-56A9358D562E}"/>
              </a:ext>
            </a:extLst>
          </p:cNvPr>
          <p:cNvPicPr>
            <a:picLocks noChangeAspect="1"/>
          </p:cNvPicPr>
          <p:nvPr/>
        </p:nvPicPr>
        <p:blipFill>
          <a:blip r:embed="rId2"/>
          <a:stretch>
            <a:fillRect/>
          </a:stretch>
        </p:blipFill>
        <p:spPr>
          <a:xfrm>
            <a:off x="-1059447" y="3096369"/>
            <a:ext cx="13957300" cy="8661400"/>
          </a:xfrm>
          <a:prstGeom prst="rect">
            <a:avLst/>
          </a:prstGeom>
        </p:spPr>
      </p:pic>
    </p:spTree>
    <p:extLst>
      <p:ext uri="{BB962C8B-B14F-4D97-AF65-F5344CB8AC3E}">
        <p14:creationId xmlns:p14="http://schemas.microsoft.com/office/powerpoint/2010/main" val="2476070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-Ereignisse #5: Sprint </a:t>
            </a:r>
            <a:r>
              <a:rPr lang="de-DE" err="1"/>
              <a:t>Retrospective</a:t>
            </a:r>
            <a:endParaRPr lang="de-DE"/>
          </a:p>
        </p:txBody>
      </p:sp>
      <p:sp>
        <p:nvSpPr>
          <p:cNvPr id="3" name="Text Placeholder 2"/>
          <p:cNvSpPr>
            <a:spLocks noGrp="1"/>
          </p:cNvSpPr>
          <p:nvPr>
            <p:ph type="body" sz="quarter" idx="13"/>
          </p:nvPr>
        </p:nvSpPr>
        <p:spPr>
          <a:xfrm>
            <a:off x="12335069" y="3777164"/>
            <a:ext cx="11793893" cy="7925858"/>
          </a:xfrm>
        </p:spPr>
        <p:txBody>
          <a:bodyPr lIns="91440" tIns="45720" rIns="91440" bIns="45720" anchor="t"/>
          <a:lstStyle/>
          <a:p>
            <a:pPr marL="457200" indent="-457200">
              <a:buClr>
                <a:schemeClr val="accent4"/>
              </a:buClr>
              <a:buFont typeface="Wingdings" pitchFamily="2" charset="2"/>
              <a:buChar char="§"/>
            </a:pPr>
            <a:r>
              <a:rPr lang="de-DE" sz="3200"/>
              <a:t>Es ist eine Veranstaltung, die sich auf die Inspektion und Anpassung des </a:t>
            </a:r>
            <a:r>
              <a:rPr lang="de-DE" sz="3200" err="1"/>
              <a:t>Scrum</a:t>
            </a:r>
            <a:r>
              <a:rPr lang="de-DE" sz="3200"/>
              <a:t>-Teams selbst konzentriert</a:t>
            </a:r>
          </a:p>
          <a:p>
            <a:pPr marL="457200" indent="-457200">
              <a:buClr>
                <a:schemeClr val="accent4"/>
              </a:buClr>
              <a:buFont typeface="Wingdings" pitchFamily="2" charset="2"/>
              <a:buChar char="§"/>
            </a:pPr>
            <a:r>
              <a:rPr lang="de-DE" sz="3200" b="1"/>
              <a:t>Dauer:</a:t>
            </a:r>
            <a:r>
              <a:rPr lang="de-DE" sz="3200"/>
              <a:t> Zeit: 1 Stunde für die 1-2 Wochen </a:t>
            </a:r>
            <a:r>
              <a:rPr lang="de-DE" sz="3200" err="1"/>
              <a:t>Sprins</a:t>
            </a:r>
            <a:r>
              <a:rPr lang="de-DE" sz="3200"/>
              <a:t>.</a:t>
            </a:r>
          </a:p>
          <a:p>
            <a:pPr marL="457200" indent="-457200">
              <a:buClr>
                <a:schemeClr val="accent4"/>
              </a:buClr>
              <a:buFont typeface="Wingdings" pitchFamily="2" charset="2"/>
              <a:buChar char="§"/>
            </a:pPr>
            <a:r>
              <a:rPr lang="de-DE" sz="3200" b="1"/>
              <a:t>Teilnehmer:</a:t>
            </a:r>
            <a:r>
              <a:rPr lang="de-DE" sz="3200"/>
              <a:t> </a:t>
            </a:r>
            <a:r>
              <a:rPr lang="de-DE" sz="3200" err="1"/>
              <a:t>Scrum</a:t>
            </a:r>
            <a:r>
              <a:rPr lang="de-DE" sz="3200"/>
              <a:t> Team: Developers, </a:t>
            </a:r>
            <a:r>
              <a:rPr lang="de-DE" sz="3200" err="1"/>
              <a:t>Product</a:t>
            </a:r>
            <a:r>
              <a:rPr lang="de-DE" sz="3200"/>
              <a:t> </a:t>
            </a:r>
            <a:r>
              <a:rPr lang="de-DE" sz="3200" err="1"/>
              <a:t>Owner</a:t>
            </a:r>
            <a:r>
              <a:rPr lang="de-DE" sz="3200"/>
              <a:t> und </a:t>
            </a:r>
            <a:r>
              <a:rPr lang="de-DE" sz="3200" err="1"/>
              <a:t>Scrum</a:t>
            </a:r>
            <a:r>
              <a:rPr lang="de-DE" sz="3200"/>
              <a:t> Master.</a:t>
            </a:r>
          </a:p>
          <a:p>
            <a:pPr marL="457200" indent="-457200">
              <a:buClr>
                <a:schemeClr val="accent4"/>
              </a:buClr>
              <a:buFont typeface="Wingdings" pitchFamily="2" charset="2"/>
              <a:buChar char="§"/>
            </a:pPr>
            <a:r>
              <a:rPr lang="de-DE" sz="3200" b="1"/>
              <a:t>Wann passiert es?</a:t>
            </a:r>
            <a:r>
              <a:rPr lang="de-DE" sz="3200"/>
              <a:t> Nach dem Sprint Review und vor dem nächsten Sprint </a:t>
            </a:r>
            <a:r>
              <a:rPr lang="de-DE" sz="3200" err="1"/>
              <a:t>Planning</a:t>
            </a:r>
            <a:r>
              <a:rPr lang="de-DE" sz="3200"/>
              <a:t>.</a:t>
            </a:r>
          </a:p>
          <a:p>
            <a:pPr marL="457200" indent="-457200">
              <a:buClr>
                <a:schemeClr val="accent4"/>
              </a:buClr>
              <a:buFont typeface="Wingdings" pitchFamily="2" charset="2"/>
              <a:buChar char="§"/>
            </a:pPr>
            <a:r>
              <a:rPr lang="de-DE" sz="3200" b="1"/>
              <a:t>Zweck: </a:t>
            </a:r>
          </a:p>
          <a:p>
            <a:pPr marL="1270000" indent="-396875">
              <a:buClr>
                <a:schemeClr val="accent4"/>
              </a:buClr>
              <a:buFont typeface="Courier New" panose="02070309020205020404" pitchFamily="49" charset="0"/>
              <a:buChar char="o"/>
            </a:pPr>
            <a:r>
              <a:rPr lang="de-DE" sz="3200"/>
              <a:t>Überprüfen Sie, was gut gelaufen ist, was nicht gut gelaufen ist und was in Bezug auf Menschen, Beziehungen, Prozesse und Tools verbessert werden sollte.</a:t>
            </a:r>
          </a:p>
          <a:p>
            <a:pPr marL="1270000" indent="-396875">
              <a:buClr>
                <a:schemeClr val="accent4"/>
              </a:buClr>
              <a:buFont typeface="Courier New" panose="02070309020205020404" pitchFamily="49" charset="0"/>
              <a:buChar char="o"/>
            </a:pPr>
            <a:r>
              <a:rPr lang="de-DE" sz="3200"/>
              <a:t>Es ist eine Gelegenheit, Erfolge zu feiern und die Arbeit anderer zu würdigen.</a:t>
            </a:r>
            <a:endParaRPr lang="en-US" sz="3200"/>
          </a:p>
        </p:txBody>
      </p:sp>
      <p:sp>
        <p:nvSpPr>
          <p:cNvPr id="4" name="Text Placeholder 3"/>
          <p:cNvSpPr>
            <a:spLocks noGrp="1"/>
          </p:cNvSpPr>
          <p:nvPr>
            <p:ph type="body" sz="quarter" idx="14"/>
          </p:nvPr>
        </p:nvSpPr>
        <p:spPr/>
        <p:txBody>
          <a:bodyPr/>
          <a:lstStyle/>
          <a:p>
            <a:endParaRPr lang="de-DE"/>
          </a:p>
        </p:txBody>
      </p:sp>
      <p:pic>
        <p:nvPicPr>
          <p:cNvPr id="8" name="Picture 7" descr="Graphical user interface, application&#10;&#10;Description automatically generated">
            <a:extLst>
              <a:ext uri="{FF2B5EF4-FFF2-40B4-BE49-F238E27FC236}">
                <a16:creationId xmlns:a16="http://schemas.microsoft.com/office/drawing/2014/main" id="{8A73915E-2FC1-2849-A8B2-51C14026CC1F}"/>
              </a:ext>
            </a:extLst>
          </p:cNvPr>
          <p:cNvPicPr>
            <a:picLocks noChangeAspect="1"/>
          </p:cNvPicPr>
          <p:nvPr/>
        </p:nvPicPr>
        <p:blipFill>
          <a:blip r:embed="rId2"/>
          <a:stretch>
            <a:fillRect/>
          </a:stretch>
        </p:blipFill>
        <p:spPr>
          <a:xfrm>
            <a:off x="-2235105" y="2666273"/>
            <a:ext cx="15988427" cy="9921845"/>
          </a:xfrm>
          <a:prstGeom prst="rect">
            <a:avLst/>
          </a:prstGeom>
        </p:spPr>
      </p:pic>
    </p:spTree>
    <p:extLst>
      <p:ext uri="{BB962C8B-B14F-4D97-AF65-F5344CB8AC3E}">
        <p14:creationId xmlns:p14="http://schemas.microsoft.com/office/powerpoint/2010/main" val="165451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-Artefakte #1: </a:t>
            </a:r>
            <a:r>
              <a:rPr lang="de-DE" err="1"/>
              <a:t>Product</a:t>
            </a:r>
            <a:r>
              <a:rPr lang="de-DE"/>
              <a:t> </a:t>
            </a:r>
            <a:r>
              <a:rPr lang="de-DE" err="1"/>
              <a:t>Backlog</a:t>
            </a:r>
            <a:endParaRPr lang="de-DE"/>
          </a:p>
        </p:txBody>
      </p:sp>
      <p:sp>
        <p:nvSpPr>
          <p:cNvPr id="3" name="Text Placeholder 2"/>
          <p:cNvSpPr>
            <a:spLocks noGrp="1"/>
          </p:cNvSpPr>
          <p:nvPr>
            <p:ph type="body" sz="quarter" idx="13"/>
          </p:nvPr>
        </p:nvSpPr>
        <p:spPr>
          <a:xfrm>
            <a:off x="1606551" y="3096369"/>
            <a:ext cx="10560568" cy="7925858"/>
          </a:xfrm>
        </p:spPr>
        <p:txBody>
          <a:bodyPr lIns="91440" tIns="45720" rIns="91440" bIns="45720" anchor="t"/>
          <a:lstStyle/>
          <a:p>
            <a:pPr marL="457200" indent="-457200">
              <a:buFont typeface="Wingdings" panose="05000000000000000000" pitchFamily="2" charset="2"/>
              <a:buChar char="à"/>
            </a:pPr>
            <a:r>
              <a:rPr lang="de-DE" sz="3200">
                <a:latin typeface="Avenir Next"/>
                <a:cs typeface="Arial"/>
              </a:rPr>
              <a:t>Es ist das lebende Artefakt, das aktualisiert wird, wo immer Änderungen auftreten, und es existiert, solange das Produkt existiert.</a:t>
            </a:r>
            <a:endParaRPr lang="en-US">
              <a:latin typeface="Avenir Next"/>
              <a:cs typeface="Arial"/>
            </a:endParaRPr>
          </a:p>
          <a:p>
            <a:pPr marL="457200" indent="-457200">
              <a:buFont typeface="Wingdings" panose="05000000000000000000" pitchFamily="2" charset="2"/>
              <a:buChar char="à"/>
            </a:pPr>
            <a:r>
              <a:rPr lang="de-DE" sz="3200">
                <a:latin typeface="Avenir Next"/>
                <a:cs typeface="Arial"/>
              </a:rPr>
              <a:t>Der </a:t>
            </a:r>
            <a:r>
              <a:rPr lang="de-DE" sz="3200" err="1">
                <a:latin typeface="Avenir Next"/>
                <a:cs typeface="Arial"/>
              </a:rPr>
              <a:t>Product</a:t>
            </a:r>
            <a:r>
              <a:rPr lang="de-DE" sz="3200">
                <a:latin typeface="Avenir Next"/>
                <a:cs typeface="Arial"/>
              </a:rPr>
              <a:t> </a:t>
            </a:r>
            <a:r>
              <a:rPr lang="de-DE" sz="3200" err="1">
                <a:latin typeface="Avenir Next"/>
                <a:cs typeface="Arial"/>
              </a:rPr>
              <a:t>Owner</a:t>
            </a:r>
            <a:r>
              <a:rPr lang="de-DE" sz="3200">
                <a:latin typeface="Avenir Next"/>
                <a:cs typeface="Arial"/>
              </a:rPr>
              <a:t> ist für die Verwaltung des </a:t>
            </a:r>
            <a:r>
              <a:rPr lang="de-DE" sz="3200" err="1">
                <a:latin typeface="Avenir Next"/>
                <a:cs typeface="Arial"/>
              </a:rPr>
              <a:t>Product</a:t>
            </a:r>
            <a:r>
              <a:rPr lang="de-DE" sz="3200">
                <a:latin typeface="Avenir Next"/>
                <a:cs typeface="Arial"/>
              </a:rPr>
              <a:t> Backlogs verantwortlich: Inhalt, Reihenfolge, Priorität usw.</a:t>
            </a:r>
          </a:p>
          <a:p>
            <a:pPr marL="457200" indent="-457200">
              <a:buFont typeface="Wingdings" panose="05000000000000000000" pitchFamily="2" charset="2"/>
              <a:buChar char="à"/>
            </a:pPr>
            <a:r>
              <a:rPr lang="de-DE" sz="3200">
                <a:latin typeface="Avenir Next"/>
                <a:cs typeface="Arial"/>
              </a:rPr>
              <a:t>Das </a:t>
            </a:r>
            <a:r>
              <a:rPr lang="de-DE" sz="3200" err="1">
                <a:latin typeface="Avenir Next"/>
                <a:cs typeface="Arial"/>
              </a:rPr>
              <a:t>Product</a:t>
            </a:r>
            <a:r>
              <a:rPr lang="de-DE" sz="3200">
                <a:latin typeface="Avenir Next"/>
                <a:cs typeface="Arial"/>
              </a:rPr>
              <a:t> Backlog ist nicht festgelegt – es ist nie vollständig.</a:t>
            </a:r>
          </a:p>
          <a:p>
            <a:pPr marL="457200" indent="-457200">
              <a:buFont typeface="Wingdings" panose="05000000000000000000" pitchFamily="2" charset="2"/>
              <a:buChar char="à"/>
            </a:pPr>
            <a:r>
              <a:rPr lang="de-DE" sz="3200" err="1">
                <a:latin typeface="Avenir Next"/>
                <a:cs typeface="Arial"/>
              </a:rPr>
              <a:t>Product</a:t>
            </a:r>
            <a:r>
              <a:rPr lang="de-DE" sz="3200">
                <a:latin typeface="Avenir Next"/>
                <a:cs typeface="Arial"/>
              </a:rPr>
              <a:t> Backlog kann enthalten: Epic, Feature, User Story, Task, Bug.</a:t>
            </a:r>
          </a:p>
          <a:p>
            <a:pPr marL="457200" indent="-457200">
              <a:buFont typeface="Wingdings" panose="05000000000000000000" pitchFamily="2" charset="2"/>
              <a:buChar char="à"/>
            </a:pPr>
            <a:r>
              <a:rPr lang="de-DE" sz="3200">
                <a:latin typeface="Avenir Next"/>
                <a:cs typeface="Arial"/>
              </a:rPr>
              <a:t>Die am höchsten geordneten Elemente im </a:t>
            </a:r>
            <a:r>
              <a:rPr lang="de-DE" sz="3200" err="1">
                <a:latin typeface="Avenir Next"/>
                <a:cs typeface="Arial"/>
              </a:rPr>
              <a:t>Product</a:t>
            </a:r>
            <a:r>
              <a:rPr lang="de-DE" sz="3200">
                <a:latin typeface="Avenir Next"/>
                <a:cs typeface="Arial"/>
              </a:rPr>
              <a:t> Backlog sollten detaillierter sein, damit das Entwicklungsteam mit der Arbeit daran beginnen kann.</a:t>
            </a:r>
          </a:p>
        </p:txBody>
      </p:sp>
      <p:sp>
        <p:nvSpPr>
          <p:cNvPr id="4" name="Text Placeholder 3"/>
          <p:cNvSpPr>
            <a:spLocks noGrp="1"/>
          </p:cNvSpPr>
          <p:nvPr>
            <p:ph type="body" sz="quarter" idx="14"/>
          </p:nvPr>
        </p:nvSpPr>
        <p:spPr/>
        <p:txBody>
          <a:bodyPr/>
          <a:lstStyle/>
          <a:p>
            <a:endParaRPr lang="de-DE"/>
          </a:p>
        </p:txBody>
      </p:sp>
      <p:pic>
        <p:nvPicPr>
          <p:cNvPr id="6" name="Picture 5" descr="Diagram&#10;&#10;Description automatically generated">
            <a:extLst>
              <a:ext uri="{FF2B5EF4-FFF2-40B4-BE49-F238E27FC236}">
                <a16:creationId xmlns:a16="http://schemas.microsoft.com/office/drawing/2014/main" id="{2225A45B-B0E2-B54C-8713-DD5FE2808FEE}"/>
              </a:ext>
            </a:extLst>
          </p:cNvPr>
          <p:cNvPicPr>
            <a:picLocks noChangeAspect="1"/>
          </p:cNvPicPr>
          <p:nvPr/>
        </p:nvPicPr>
        <p:blipFill>
          <a:blip r:embed="rId2"/>
          <a:stretch>
            <a:fillRect/>
          </a:stretch>
        </p:blipFill>
        <p:spPr>
          <a:xfrm>
            <a:off x="9939190" y="1193558"/>
            <a:ext cx="16465242" cy="10208450"/>
          </a:xfrm>
          <a:prstGeom prst="rect">
            <a:avLst/>
          </a:prstGeom>
        </p:spPr>
      </p:pic>
    </p:spTree>
    <p:extLst>
      <p:ext uri="{BB962C8B-B14F-4D97-AF65-F5344CB8AC3E}">
        <p14:creationId xmlns:p14="http://schemas.microsoft.com/office/powerpoint/2010/main" val="3258409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-Artefakte #2: Sprint </a:t>
            </a:r>
            <a:r>
              <a:rPr lang="de-DE" err="1"/>
              <a:t>Backlog</a:t>
            </a:r>
            <a:endParaRPr lang="de-DE"/>
          </a:p>
        </p:txBody>
      </p:sp>
      <p:sp>
        <p:nvSpPr>
          <p:cNvPr id="3" name="Text Placeholder 2"/>
          <p:cNvSpPr>
            <a:spLocks noGrp="1"/>
          </p:cNvSpPr>
          <p:nvPr>
            <p:ph type="body" sz="quarter" idx="13"/>
          </p:nvPr>
        </p:nvSpPr>
        <p:spPr>
          <a:xfrm>
            <a:off x="1606551" y="3096369"/>
            <a:ext cx="10560568" cy="7925858"/>
          </a:xfrm>
        </p:spPr>
        <p:txBody>
          <a:bodyPr lIns="91440" tIns="45720" rIns="91440" bIns="45720" anchor="t"/>
          <a:lstStyle/>
          <a:p>
            <a:pPr marL="457200" indent="-457200">
              <a:buFont typeface="Wingdings" panose="05000000000000000000" pitchFamily="2" charset="2"/>
              <a:buChar char="à"/>
            </a:pPr>
            <a:r>
              <a:rPr lang="de-DE" sz="3200">
                <a:latin typeface="Avenir Next"/>
                <a:cs typeface="Arial"/>
              </a:rPr>
              <a:t>Es handelt sich um eine Reihe von </a:t>
            </a:r>
            <a:r>
              <a:rPr lang="de-DE" sz="3200" err="1">
                <a:latin typeface="Avenir Next"/>
                <a:cs typeface="Arial"/>
              </a:rPr>
              <a:t>Product</a:t>
            </a:r>
            <a:r>
              <a:rPr lang="de-DE" sz="3200">
                <a:latin typeface="Avenir Next"/>
                <a:cs typeface="Arial"/>
              </a:rPr>
              <a:t> Backlog-Einträgen, die für den Sprint ausgewählt wurden</a:t>
            </a:r>
          </a:p>
          <a:p>
            <a:pPr marL="457200" indent="-457200">
              <a:buFont typeface="Wingdings" panose="05000000000000000000" pitchFamily="2" charset="2"/>
              <a:buChar char="à"/>
            </a:pPr>
            <a:r>
              <a:rPr lang="de-DE" sz="3200">
                <a:latin typeface="Avenir Next"/>
                <a:cs typeface="Arial"/>
              </a:rPr>
              <a:t>Sprint Backlog wird während der Sprint-Planungssitzung erstellt</a:t>
            </a:r>
          </a:p>
          <a:p>
            <a:pPr marL="457200" indent="-457200">
              <a:buFont typeface="Wingdings" panose="05000000000000000000" pitchFamily="2" charset="2"/>
              <a:buChar char="à"/>
            </a:pPr>
            <a:r>
              <a:rPr lang="de-DE" sz="3200">
                <a:latin typeface="Avenir Next"/>
                <a:cs typeface="Arial"/>
              </a:rPr>
              <a:t>Es fördert die Transparenz und unterstützt das Engagement</a:t>
            </a:r>
          </a:p>
          <a:p>
            <a:pPr marL="457200" indent="-457200">
              <a:buFont typeface="Wingdings" panose="05000000000000000000" pitchFamily="2" charset="2"/>
              <a:buChar char="à"/>
            </a:pPr>
            <a:r>
              <a:rPr lang="de-DE" sz="3200">
                <a:latin typeface="Avenir Next"/>
                <a:cs typeface="Arial"/>
              </a:rPr>
              <a:t>Sprint Backlog gehört ausschließlich dem Entwicklungsteam</a:t>
            </a:r>
          </a:p>
          <a:p>
            <a:pPr marL="457200" indent="-457200">
              <a:buFont typeface="Wingdings" panose="05000000000000000000" pitchFamily="2" charset="2"/>
              <a:buChar char="à"/>
            </a:pPr>
            <a:r>
              <a:rPr lang="de-DE" sz="3200">
                <a:latin typeface="Avenir Next"/>
                <a:cs typeface="Arial"/>
              </a:rPr>
              <a:t>Es kann während des Sprints vom Entwicklungsteam angepasst werden</a:t>
            </a:r>
          </a:p>
          <a:p>
            <a:pPr marL="457200" indent="-457200">
              <a:buFont typeface="Wingdings" panose="05000000000000000000" pitchFamily="2" charset="2"/>
              <a:buChar char="à"/>
            </a:pPr>
            <a:r>
              <a:rPr lang="de-DE" sz="3200">
                <a:latin typeface="Avenir Next"/>
                <a:cs typeface="Arial"/>
              </a:rPr>
              <a:t>Sprint Backlog ist ein großartiges Tool zur Verfolgung des täglichen Fortschritts</a:t>
            </a:r>
          </a:p>
        </p:txBody>
      </p:sp>
      <p:sp>
        <p:nvSpPr>
          <p:cNvPr id="4" name="Text Placeholder 3"/>
          <p:cNvSpPr>
            <a:spLocks noGrp="1"/>
          </p:cNvSpPr>
          <p:nvPr>
            <p:ph type="body" sz="quarter" idx="14"/>
          </p:nvPr>
        </p:nvSpPr>
        <p:spPr/>
        <p:txBody>
          <a:bodyPr/>
          <a:lstStyle/>
          <a:p>
            <a:endParaRPr lang="de-DE"/>
          </a:p>
        </p:txBody>
      </p:sp>
      <p:pic>
        <p:nvPicPr>
          <p:cNvPr id="13" name="Picture 12" descr="Diagram&#10;&#10;Description automatically generated">
            <a:extLst>
              <a:ext uri="{FF2B5EF4-FFF2-40B4-BE49-F238E27FC236}">
                <a16:creationId xmlns:a16="http://schemas.microsoft.com/office/drawing/2014/main" id="{B69946AB-3824-8241-86DD-21D05F1236EF}"/>
              </a:ext>
            </a:extLst>
          </p:cNvPr>
          <p:cNvPicPr>
            <a:picLocks noChangeAspect="1"/>
          </p:cNvPicPr>
          <p:nvPr/>
        </p:nvPicPr>
        <p:blipFill>
          <a:blip r:embed="rId2"/>
          <a:stretch>
            <a:fillRect/>
          </a:stretch>
        </p:blipFill>
        <p:spPr>
          <a:xfrm>
            <a:off x="10067974" y="1394823"/>
            <a:ext cx="16193148" cy="10048887"/>
          </a:xfrm>
          <a:prstGeom prst="rect">
            <a:avLst/>
          </a:prstGeom>
        </p:spPr>
      </p:pic>
    </p:spTree>
    <p:extLst>
      <p:ext uri="{BB962C8B-B14F-4D97-AF65-F5344CB8AC3E}">
        <p14:creationId xmlns:p14="http://schemas.microsoft.com/office/powerpoint/2010/main" val="424751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err="1"/>
              <a:t>Scrum</a:t>
            </a:r>
            <a:r>
              <a:rPr lang="de-DE"/>
              <a:t>-Artefakte #3: Das </a:t>
            </a:r>
            <a:r>
              <a:rPr lang="de-DE" err="1"/>
              <a:t>Increment</a:t>
            </a:r>
            <a:endParaRPr lang="de-DE"/>
          </a:p>
        </p:txBody>
      </p:sp>
      <p:sp>
        <p:nvSpPr>
          <p:cNvPr id="3" name="Text Placeholder 2"/>
          <p:cNvSpPr>
            <a:spLocks noGrp="1"/>
          </p:cNvSpPr>
          <p:nvPr>
            <p:ph type="body" sz="quarter" idx="13"/>
          </p:nvPr>
        </p:nvSpPr>
        <p:spPr>
          <a:xfrm>
            <a:off x="1606551" y="3096369"/>
            <a:ext cx="18827490" cy="7925858"/>
          </a:xfrm>
        </p:spPr>
        <p:txBody>
          <a:bodyPr lIns="91440" tIns="45720" rIns="91440" bIns="45720" anchor="t"/>
          <a:lstStyle/>
          <a:p>
            <a:pPr marL="457200" indent="-457200">
              <a:buFont typeface="Wingdings" panose="05000000000000000000" pitchFamily="2" charset="2"/>
              <a:buChar char="à"/>
            </a:pPr>
            <a:r>
              <a:rPr lang="de-DE" sz="3200">
                <a:latin typeface="Avenir Next"/>
                <a:cs typeface="Arial"/>
              </a:rPr>
              <a:t>Das Inkrement ist die Summe aller innerhalb des Sprints abgeschlossenen Elemente </a:t>
            </a:r>
          </a:p>
          <a:p>
            <a:pPr marL="457200" indent="-457200">
              <a:buFont typeface="Wingdings" panose="05000000000000000000" pitchFamily="2" charset="2"/>
              <a:buChar char="à"/>
            </a:pPr>
            <a:r>
              <a:rPr lang="de-DE" sz="3200">
                <a:latin typeface="Avenir Next"/>
                <a:cs typeface="Arial"/>
              </a:rPr>
              <a:t>Wenn das Inkrement erstellt wird, muss die Definition von „</a:t>
            </a:r>
            <a:r>
              <a:rPr lang="de-DE" sz="3200" err="1">
                <a:latin typeface="Avenir Next"/>
                <a:cs typeface="Arial"/>
              </a:rPr>
              <a:t>Done</a:t>
            </a:r>
            <a:r>
              <a:rPr lang="de-DE" sz="3200">
                <a:latin typeface="Avenir Next"/>
                <a:cs typeface="Arial"/>
              </a:rPr>
              <a:t>“ erfüllt werden</a:t>
            </a:r>
          </a:p>
          <a:p>
            <a:pPr marL="457200" indent="-457200">
              <a:buFont typeface="Wingdings" panose="05000000000000000000" pitchFamily="2" charset="2"/>
              <a:buChar char="à"/>
            </a:pPr>
            <a:r>
              <a:rPr lang="de-DE" sz="3200">
                <a:latin typeface="Avenir Next"/>
                <a:cs typeface="Arial"/>
              </a:rPr>
              <a:t>Die Entscheidung über den Release des Inkrements liegt in den Händen des </a:t>
            </a:r>
            <a:r>
              <a:rPr lang="de-DE" sz="3200" err="1">
                <a:latin typeface="Avenir Next"/>
                <a:cs typeface="Arial"/>
              </a:rPr>
              <a:t>Product</a:t>
            </a:r>
            <a:r>
              <a:rPr lang="de-DE" sz="3200">
                <a:latin typeface="Avenir Next"/>
                <a:cs typeface="Arial"/>
              </a:rPr>
              <a:t> </a:t>
            </a:r>
            <a:r>
              <a:rPr lang="de-DE" sz="3200" err="1">
                <a:latin typeface="Avenir Next"/>
                <a:cs typeface="Arial"/>
              </a:rPr>
              <a:t>Owners</a:t>
            </a:r>
            <a:r>
              <a:rPr lang="de-DE" sz="3200">
                <a:latin typeface="Avenir Next"/>
                <a:cs typeface="Arial"/>
              </a:rPr>
              <a:t>, aber es muss sich in einem verwendbaren/ </a:t>
            </a:r>
            <a:r>
              <a:rPr lang="de-DE" sz="3200" err="1">
                <a:latin typeface="Avenir Next"/>
                <a:cs typeface="Arial"/>
              </a:rPr>
              <a:t>releaseable</a:t>
            </a:r>
            <a:r>
              <a:rPr lang="de-DE" sz="3200">
                <a:latin typeface="Avenir Next"/>
                <a:cs typeface="Arial"/>
              </a:rPr>
              <a:t> Zustand befinden</a:t>
            </a:r>
          </a:p>
          <a:p>
            <a:pPr marL="457200" indent="-457200">
              <a:buFont typeface="Wingdings" panose="05000000000000000000" pitchFamily="2" charset="2"/>
              <a:buChar char="à"/>
            </a:pPr>
            <a:r>
              <a:rPr lang="de-DE" sz="3200" err="1">
                <a:latin typeface="Avenir Next"/>
                <a:cs typeface="Arial"/>
              </a:rPr>
              <a:t>Potentially</a:t>
            </a:r>
            <a:r>
              <a:rPr lang="de-DE" sz="3200">
                <a:latin typeface="Avenir Next"/>
                <a:cs typeface="Arial"/>
              </a:rPr>
              <a:t> </a:t>
            </a:r>
            <a:r>
              <a:rPr lang="de-DE" sz="3200" err="1">
                <a:latin typeface="Avenir Next"/>
                <a:cs typeface="Arial"/>
              </a:rPr>
              <a:t>shippable</a:t>
            </a:r>
            <a:r>
              <a:rPr lang="de-DE" sz="3200">
                <a:latin typeface="Avenir Next"/>
                <a:cs typeface="Arial"/>
              </a:rPr>
              <a:t> </a:t>
            </a:r>
            <a:r>
              <a:rPr lang="de-DE" sz="3200" err="1">
                <a:latin typeface="Avenir Next"/>
                <a:cs typeface="Arial"/>
              </a:rPr>
              <a:t>increment</a:t>
            </a:r>
            <a:r>
              <a:rPr lang="de-DE" sz="3200">
                <a:latin typeface="Avenir Next"/>
                <a:cs typeface="Arial"/>
              </a:rPr>
              <a:t> </a:t>
            </a:r>
            <a:endParaRPr lang="de-DE" sz="3200"/>
          </a:p>
        </p:txBody>
      </p:sp>
      <p:sp>
        <p:nvSpPr>
          <p:cNvPr id="4" name="Text Placeholder 3"/>
          <p:cNvSpPr>
            <a:spLocks noGrp="1"/>
          </p:cNvSpPr>
          <p:nvPr>
            <p:ph type="body" sz="quarter" idx="14"/>
          </p:nvPr>
        </p:nvSpPr>
        <p:spPr/>
        <p:txBody>
          <a:bodyPr/>
          <a:lstStyle/>
          <a:p>
            <a:endParaRPr lang="de-DE"/>
          </a:p>
        </p:txBody>
      </p:sp>
      <p:pic>
        <p:nvPicPr>
          <p:cNvPr id="6" name="Picture 5" descr="Diagram, application&#10;&#10;Description automatically generated">
            <a:extLst>
              <a:ext uri="{FF2B5EF4-FFF2-40B4-BE49-F238E27FC236}">
                <a16:creationId xmlns:a16="http://schemas.microsoft.com/office/drawing/2014/main" id="{FA1C878B-838F-0C41-9260-310CAE9A8670}"/>
              </a:ext>
            </a:extLst>
          </p:cNvPr>
          <p:cNvPicPr>
            <a:picLocks noChangeAspect="1"/>
          </p:cNvPicPr>
          <p:nvPr/>
        </p:nvPicPr>
        <p:blipFill>
          <a:blip r:embed="rId2"/>
          <a:stretch>
            <a:fillRect/>
          </a:stretch>
        </p:blipFill>
        <p:spPr>
          <a:xfrm>
            <a:off x="3402415" y="3476707"/>
            <a:ext cx="18020669" cy="11182981"/>
          </a:xfrm>
          <a:prstGeom prst="rect">
            <a:avLst/>
          </a:prstGeom>
        </p:spPr>
      </p:pic>
    </p:spTree>
    <p:extLst>
      <p:ext uri="{BB962C8B-B14F-4D97-AF65-F5344CB8AC3E}">
        <p14:creationId xmlns:p14="http://schemas.microsoft.com/office/powerpoint/2010/main" val="3312120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a:t>Definition </a:t>
            </a:r>
            <a:r>
              <a:rPr lang="de-DE" err="1"/>
              <a:t>of</a:t>
            </a:r>
            <a:r>
              <a:rPr lang="de-DE"/>
              <a:t> </a:t>
            </a:r>
            <a:r>
              <a:rPr lang="de-DE" err="1"/>
              <a:t>Ready</a:t>
            </a:r>
            <a:r>
              <a:rPr lang="de-DE"/>
              <a:t> &amp; Definition </a:t>
            </a:r>
            <a:r>
              <a:rPr lang="de-DE" err="1"/>
              <a:t>of</a:t>
            </a:r>
            <a:r>
              <a:rPr lang="de-DE"/>
              <a:t> </a:t>
            </a:r>
            <a:r>
              <a:rPr lang="de-DE" err="1"/>
              <a:t>Done</a:t>
            </a:r>
            <a:endParaRPr lang="de-DE"/>
          </a:p>
        </p:txBody>
      </p:sp>
      <p:sp>
        <p:nvSpPr>
          <p:cNvPr id="3" name="Text Placeholder 2"/>
          <p:cNvSpPr>
            <a:spLocks noGrp="1"/>
          </p:cNvSpPr>
          <p:nvPr>
            <p:ph type="body" sz="quarter" idx="13"/>
          </p:nvPr>
        </p:nvSpPr>
        <p:spPr>
          <a:xfrm>
            <a:off x="1606551" y="3096369"/>
            <a:ext cx="10094038" cy="7925858"/>
          </a:xfrm>
        </p:spPr>
        <p:txBody>
          <a:bodyPr lIns="91440" tIns="45720" rIns="91440" bIns="45720" anchor="t"/>
          <a:lstStyle/>
          <a:p>
            <a:r>
              <a:rPr lang="de-DE" sz="3200">
                <a:latin typeface="Avenir Next"/>
                <a:cs typeface="Arial"/>
              </a:rPr>
              <a:t>Was ist ein „</a:t>
            </a:r>
            <a:r>
              <a:rPr lang="de-DE" sz="3200" b="1">
                <a:solidFill>
                  <a:srgbClr val="28DBEF"/>
                </a:solidFill>
                <a:latin typeface="Avenir Next"/>
                <a:cs typeface="Arial"/>
              </a:rPr>
              <a:t>Ready</a:t>
            </a:r>
            <a:r>
              <a:rPr lang="de-DE" sz="3200">
                <a:latin typeface="Avenir Next"/>
                <a:cs typeface="Arial"/>
              </a:rPr>
              <a:t>“-Inkrement?</a:t>
            </a:r>
          </a:p>
          <a:p>
            <a:pPr marL="571500" indent="-571500">
              <a:buFont typeface="Wingdings" panose="05000000000000000000" pitchFamily="2" charset="2"/>
              <a:buChar char="à"/>
            </a:pPr>
            <a:r>
              <a:rPr lang="de-DE" sz="3200" err="1">
                <a:latin typeface="Avenir Next"/>
                <a:cs typeface="Arial"/>
              </a:rPr>
              <a:t>Scrum</a:t>
            </a:r>
            <a:r>
              <a:rPr lang="de-DE" sz="3200">
                <a:latin typeface="Avenir Next"/>
                <a:cs typeface="Arial"/>
              </a:rPr>
              <a:t> Guide: „</a:t>
            </a:r>
            <a:r>
              <a:rPr lang="de-DE" sz="3200" i="1" err="1">
                <a:latin typeface="Avenir Next"/>
                <a:cs typeface="Arial"/>
              </a:rPr>
              <a:t>Product</a:t>
            </a:r>
            <a:r>
              <a:rPr lang="de-DE" sz="3200" i="1">
                <a:latin typeface="Avenir Next"/>
                <a:cs typeface="Arial"/>
              </a:rPr>
              <a:t> Backlog-Einträge, die vom Entwicklungsteam innerhalb eines Sprints „erledigt“ werden können, gelten als „</a:t>
            </a:r>
            <a:r>
              <a:rPr lang="de-DE" sz="3200" i="1" err="1">
                <a:latin typeface="Avenir Next"/>
                <a:cs typeface="Arial"/>
              </a:rPr>
              <a:t>ready</a:t>
            </a:r>
            <a:r>
              <a:rPr lang="de-DE" sz="3200" i="1">
                <a:latin typeface="Avenir Next"/>
                <a:cs typeface="Arial"/>
              </a:rPr>
              <a:t>“ für die Auswahl in einer Sprint-Planung. Mit „</a:t>
            </a:r>
            <a:r>
              <a:rPr lang="de-DE" sz="3200" i="1" err="1">
                <a:latin typeface="Avenir Next"/>
                <a:cs typeface="Arial"/>
              </a:rPr>
              <a:t>ready</a:t>
            </a:r>
            <a:r>
              <a:rPr lang="de-DE" sz="3200" i="1">
                <a:latin typeface="Avenir Next"/>
                <a:cs typeface="Arial"/>
              </a:rPr>
              <a:t>“ meinen sie detailliert genug, damit das Entwicklungsteam daran arbeiten kann</a:t>
            </a:r>
            <a:r>
              <a:rPr lang="de-DE" sz="3200">
                <a:latin typeface="Avenir Next"/>
                <a:cs typeface="Arial"/>
              </a:rPr>
              <a:t>.“ </a:t>
            </a:r>
            <a:endParaRPr lang="de-DE" sz="3200"/>
          </a:p>
          <a:p>
            <a:pPr marL="571500" indent="-571500">
              <a:buFont typeface="Wingdings" panose="05000000000000000000" pitchFamily="2" charset="2"/>
              <a:buChar char="à"/>
            </a:pPr>
            <a:r>
              <a:rPr lang="de-DE" sz="3200">
                <a:latin typeface="Avenir Next"/>
                <a:cs typeface="Arial"/>
              </a:rPr>
              <a:t>Beschreibt die Anforderungen, die erfüllt sein müssen, damit eine Story aus dem Backlog in die Entwicklung übergeht</a:t>
            </a:r>
          </a:p>
          <a:p>
            <a:pPr marL="571500" indent="-571500">
              <a:buFont typeface="Wingdings" panose="05000000000000000000" pitchFamily="2" charset="2"/>
              <a:buChar char="à"/>
            </a:pPr>
            <a:r>
              <a:rPr lang="de-DE" sz="3200" b="1">
                <a:latin typeface="Avenir Next"/>
                <a:cs typeface="Arial"/>
              </a:rPr>
              <a:t>INVEST</a:t>
            </a:r>
            <a:r>
              <a:rPr lang="de-DE" sz="3200">
                <a:latin typeface="Avenir Next"/>
                <a:cs typeface="Arial"/>
              </a:rPr>
              <a:t>-Kriterien – unabhängig, verhandelbar, wertvoll, schätzbar, angemessen dimensioniert, testbar.</a:t>
            </a:r>
          </a:p>
        </p:txBody>
      </p:sp>
      <p:sp>
        <p:nvSpPr>
          <p:cNvPr id="4" name="Text Placeholder 3"/>
          <p:cNvSpPr>
            <a:spLocks noGrp="1"/>
          </p:cNvSpPr>
          <p:nvPr>
            <p:ph type="body" sz="quarter" idx="14"/>
          </p:nvPr>
        </p:nvSpPr>
        <p:spPr/>
        <p:txBody>
          <a:bodyPr lIns="91440" tIns="45720" rIns="91440" bIns="45720" anchor="ctr"/>
          <a:lstStyle/>
          <a:p>
            <a:r>
              <a:rPr lang="de-DE" err="1">
                <a:latin typeface="Avenir Next"/>
                <a:cs typeface="Arial"/>
              </a:rPr>
              <a:t>Commitment</a:t>
            </a:r>
            <a:r>
              <a:rPr lang="de-DE">
                <a:latin typeface="Avenir Next"/>
                <a:cs typeface="Arial"/>
              </a:rPr>
              <a:t> &amp; Completion </a:t>
            </a:r>
            <a:endParaRPr lang="de-DE"/>
          </a:p>
        </p:txBody>
      </p:sp>
      <p:sp>
        <p:nvSpPr>
          <p:cNvPr id="5" name="Text Placeholder 2"/>
          <p:cNvSpPr txBox="1">
            <a:spLocks/>
          </p:cNvSpPr>
          <p:nvPr/>
        </p:nvSpPr>
        <p:spPr>
          <a:xfrm>
            <a:off x="12489154" y="3099480"/>
            <a:ext cx="11042650" cy="7925858"/>
          </a:xfrm>
          <a:prstGeom prst="rect">
            <a:avLst/>
          </a:prstGeom>
        </p:spPr>
        <p:txBody>
          <a:bodyPr lIns="91440" tIns="45720" rIns="91440" bIns="45720" anchor="t"/>
          <a:lstStyle>
            <a:lvl1pPr marL="0" indent="0" algn="l" defTabSz="1828709" rtl="0" eaLnBrk="1" latinLnBrk="0" hangingPunct="1">
              <a:lnSpc>
                <a:spcPct val="120000"/>
              </a:lnSpc>
              <a:spcBef>
                <a:spcPts val="300"/>
              </a:spcBef>
              <a:buFont typeface="Arial" panose="020B0604020202020204" pitchFamily="34" charset="0"/>
              <a:buNone/>
              <a:defRPr sz="4000" b="0" i="0" kern="1200">
                <a:solidFill>
                  <a:schemeClr val="accent1"/>
                </a:solidFill>
                <a:latin typeface="Avenir Next" panose="020B0503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de-DE" sz="3200">
                <a:latin typeface="Avenir Next"/>
                <a:cs typeface="Arial"/>
              </a:rPr>
              <a:t>Was ist ein „</a:t>
            </a:r>
            <a:r>
              <a:rPr lang="de-DE" sz="3200" b="1" err="1">
                <a:solidFill>
                  <a:srgbClr val="28DBEF"/>
                </a:solidFill>
                <a:latin typeface="Avenir Next"/>
                <a:cs typeface="Arial"/>
              </a:rPr>
              <a:t>Done</a:t>
            </a:r>
            <a:r>
              <a:rPr lang="de-DE" sz="3200">
                <a:latin typeface="Avenir Next"/>
                <a:cs typeface="Arial"/>
              </a:rPr>
              <a:t>“-Inkrement?</a:t>
            </a:r>
          </a:p>
          <a:p>
            <a:pPr marL="571500" indent="-571500">
              <a:buFont typeface="Wingdings" panose="05000000000000000000" pitchFamily="2" charset="2"/>
              <a:buChar char="à"/>
            </a:pPr>
            <a:r>
              <a:rPr lang="de-DE" sz="3200">
                <a:latin typeface="Avenir Next"/>
                <a:cs typeface="Arial"/>
              </a:rPr>
              <a:t>Jedes neue </a:t>
            </a:r>
            <a:r>
              <a:rPr lang="de-DE" sz="3200" err="1">
                <a:latin typeface="Avenir Next"/>
                <a:cs typeface="Arial"/>
              </a:rPr>
              <a:t>Increment</a:t>
            </a:r>
            <a:r>
              <a:rPr lang="de-DE" sz="3200">
                <a:latin typeface="Avenir Next"/>
                <a:cs typeface="Arial"/>
              </a:rPr>
              <a:t> muss „</a:t>
            </a:r>
            <a:r>
              <a:rPr lang="de-DE" sz="3200" err="1">
                <a:latin typeface="Avenir Next"/>
                <a:cs typeface="Arial"/>
              </a:rPr>
              <a:t>Done</a:t>
            </a:r>
            <a:r>
              <a:rPr lang="de-DE" sz="3200">
                <a:latin typeface="Avenir Next"/>
                <a:cs typeface="Arial"/>
              </a:rPr>
              <a:t>“ sein. Das bedeutet, dass es die vom </a:t>
            </a:r>
            <a:r>
              <a:rPr lang="de-DE" sz="3200" err="1">
                <a:latin typeface="Avenir Next"/>
                <a:cs typeface="Arial"/>
              </a:rPr>
              <a:t>Scrum</a:t>
            </a:r>
            <a:r>
              <a:rPr lang="de-DE" sz="3200">
                <a:latin typeface="Avenir Next"/>
                <a:cs typeface="Arial"/>
              </a:rPr>
              <a:t>-Team erstellte </a:t>
            </a:r>
            <a:r>
              <a:rPr lang="de-DE" sz="3200" err="1">
                <a:latin typeface="Avenir Next"/>
                <a:cs typeface="Arial"/>
              </a:rPr>
              <a:t>DoD</a:t>
            </a:r>
            <a:r>
              <a:rPr lang="de-DE" sz="3200">
                <a:latin typeface="Avenir Next"/>
                <a:cs typeface="Arial"/>
              </a:rPr>
              <a:t> erfüllen muss.</a:t>
            </a:r>
          </a:p>
          <a:p>
            <a:pPr marL="571500" indent="-571500">
              <a:buFont typeface="Wingdings" panose="05000000000000000000" pitchFamily="2" charset="2"/>
              <a:buChar char="à"/>
            </a:pPr>
            <a:r>
              <a:rPr lang="de-DE" sz="3200">
                <a:latin typeface="Avenir Next"/>
                <a:cs typeface="Arial"/>
              </a:rPr>
              <a:t>Die Hauptaufgabe der </a:t>
            </a:r>
            <a:r>
              <a:rPr lang="de-DE" sz="3200" err="1">
                <a:latin typeface="Avenir Next"/>
                <a:cs typeface="Arial"/>
              </a:rPr>
              <a:t>DoD</a:t>
            </a:r>
            <a:r>
              <a:rPr lang="de-DE" sz="3200">
                <a:latin typeface="Avenir Next"/>
                <a:cs typeface="Arial"/>
              </a:rPr>
              <a:t> besteht darin, eine hohe Qualität des Inkrements zu erhöhen und zu unterstützen.</a:t>
            </a:r>
          </a:p>
          <a:p>
            <a:pPr marL="571500" indent="-571500">
              <a:buFont typeface="Wingdings" panose="05000000000000000000" pitchFamily="2" charset="2"/>
              <a:buChar char="à"/>
            </a:pPr>
            <a:r>
              <a:rPr lang="de-DE" sz="3200" err="1">
                <a:latin typeface="Avenir Next"/>
                <a:cs typeface="Arial"/>
              </a:rPr>
              <a:t>DoD</a:t>
            </a:r>
            <a:r>
              <a:rPr lang="de-DE" sz="3200">
                <a:latin typeface="Avenir Next"/>
                <a:cs typeface="Arial"/>
              </a:rPr>
              <a:t> wird vom Entwicklungsteam erstellt, um ein gemeinsames Verständnis über die abgeschlossene Arbeit zu haben und Transparenz zu gewährleisten.</a:t>
            </a:r>
          </a:p>
          <a:p>
            <a:pPr marL="571500" indent="-571500">
              <a:buFont typeface="Wingdings" panose="05000000000000000000" pitchFamily="2" charset="2"/>
              <a:buChar char="à"/>
            </a:pPr>
            <a:r>
              <a:rPr lang="de-DE" sz="3200">
                <a:latin typeface="Avenir Next"/>
                <a:cs typeface="Arial"/>
              </a:rPr>
              <a:t>Mit zunehmender Reifung des </a:t>
            </a:r>
            <a:r>
              <a:rPr lang="de-DE" sz="3200" err="1">
                <a:latin typeface="Avenir Next"/>
                <a:cs typeface="Arial"/>
              </a:rPr>
              <a:t>Scrum</a:t>
            </a:r>
            <a:r>
              <a:rPr lang="de-DE" sz="3200">
                <a:latin typeface="Avenir Next"/>
                <a:cs typeface="Arial"/>
              </a:rPr>
              <a:t>-Teams wird erwartet, dass seine </a:t>
            </a:r>
            <a:r>
              <a:rPr lang="de-DE" sz="3200" err="1">
                <a:latin typeface="Avenir Next"/>
                <a:cs typeface="Arial"/>
              </a:rPr>
              <a:t>DoD</a:t>
            </a:r>
            <a:r>
              <a:rPr lang="de-DE" sz="3200">
                <a:latin typeface="Avenir Next"/>
                <a:cs typeface="Arial"/>
              </a:rPr>
              <a:t> um strengere Kriterien für höhere Qualität erweitert wird.</a:t>
            </a:r>
          </a:p>
        </p:txBody>
      </p:sp>
    </p:spTree>
    <p:extLst>
      <p:ext uri="{BB962C8B-B14F-4D97-AF65-F5344CB8AC3E}">
        <p14:creationId xmlns:p14="http://schemas.microsoft.com/office/powerpoint/2010/main" val="1020962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de-DE"/>
              <a:t>Schätzen der Aufgaben-komplexität in Agile</a:t>
            </a:r>
          </a:p>
        </p:txBody>
      </p:sp>
    </p:spTree>
    <p:extLst>
      <p:ext uri="{BB962C8B-B14F-4D97-AF65-F5344CB8AC3E}">
        <p14:creationId xmlns:p14="http://schemas.microsoft.com/office/powerpoint/2010/main" val="69981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2D-Flächendiagramm">
            <a:extLst>
              <a:ext uri="{FF2B5EF4-FFF2-40B4-BE49-F238E27FC236}">
                <a16:creationId xmlns:a16="http://schemas.microsoft.com/office/drawing/2014/main" id="{593FAE04-F190-0542-B14A-D4A726C8A1D1}"/>
              </a:ext>
            </a:extLst>
          </p:cNvPr>
          <p:cNvGraphicFramePr/>
          <p:nvPr/>
        </p:nvGraphicFramePr>
        <p:xfrm>
          <a:off x="1565451" y="721782"/>
          <a:ext cx="20782691" cy="64086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platzhalter 1">
            <a:extLst>
              <a:ext uri="{FF2B5EF4-FFF2-40B4-BE49-F238E27FC236}">
                <a16:creationId xmlns:a16="http://schemas.microsoft.com/office/drawing/2014/main" id="{1E0F6029-F3FE-B04A-878C-C180CA440D96}"/>
              </a:ext>
            </a:extLst>
          </p:cNvPr>
          <p:cNvSpPr>
            <a:spLocks noGrp="1"/>
          </p:cNvSpPr>
          <p:nvPr>
            <p:ph type="body" sz="quarter" idx="12"/>
          </p:nvPr>
        </p:nvSpPr>
        <p:spPr/>
        <p:txBody>
          <a:bodyPr/>
          <a:lstStyle/>
          <a:p>
            <a:r>
              <a:rPr lang="de-DE"/>
              <a:t>Klassisches Projektmanagement</a:t>
            </a:r>
          </a:p>
        </p:txBody>
      </p:sp>
      <p:sp>
        <p:nvSpPr>
          <p:cNvPr id="3" name="Textplatzhalter 2">
            <a:extLst>
              <a:ext uri="{FF2B5EF4-FFF2-40B4-BE49-F238E27FC236}">
                <a16:creationId xmlns:a16="http://schemas.microsoft.com/office/drawing/2014/main" id="{AEF41C0A-89DA-D14D-9DE0-AA04D92DD3B0}"/>
              </a:ext>
            </a:extLst>
          </p:cNvPr>
          <p:cNvSpPr>
            <a:spLocks noGrp="1"/>
          </p:cNvSpPr>
          <p:nvPr>
            <p:ph type="body" sz="quarter" idx="13"/>
          </p:nvPr>
        </p:nvSpPr>
        <p:spPr/>
        <p:txBody>
          <a:bodyPr/>
          <a:lstStyle/>
          <a:p>
            <a:r>
              <a:rPr lang="de-DE"/>
              <a:t>…funktioniert im 21. Jahrhundert einfach nicht mehr</a:t>
            </a:r>
          </a:p>
        </p:txBody>
      </p:sp>
      <p:sp>
        <p:nvSpPr>
          <p:cNvPr id="58" name="Linie">
            <a:extLst>
              <a:ext uri="{FF2B5EF4-FFF2-40B4-BE49-F238E27FC236}">
                <a16:creationId xmlns:a16="http://schemas.microsoft.com/office/drawing/2014/main" id="{573683A1-FE8E-B048-91AD-7A82DE376380}"/>
              </a:ext>
            </a:extLst>
          </p:cNvPr>
          <p:cNvSpPr/>
          <p:nvPr/>
        </p:nvSpPr>
        <p:spPr>
          <a:xfrm>
            <a:off x="1811878" y="6966177"/>
            <a:ext cx="21944670" cy="1"/>
          </a:xfrm>
          <a:prstGeom prst="line">
            <a:avLst/>
          </a:prstGeom>
          <a:ln w="12700">
            <a:solidFill>
              <a:srgbClr val="28DBEF"/>
            </a:solidFill>
            <a:miter lim="400000"/>
            <a:tailEnd type="triangle"/>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59" name="Linie">
            <a:extLst>
              <a:ext uri="{FF2B5EF4-FFF2-40B4-BE49-F238E27FC236}">
                <a16:creationId xmlns:a16="http://schemas.microsoft.com/office/drawing/2014/main" id="{3247B099-E382-A345-98BC-76D6804DDB55}"/>
              </a:ext>
            </a:extLst>
          </p:cNvPr>
          <p:cNvSpPr/>
          <p:nvPr/>
        </p:nvSpPr>
        <p:spPr>
          <a:xfrm flipV="1">
            <a:off x="4359409" y="6270165"/>
            <a:ext cx="1" cy="5044051"/>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60" name="Linie">
            <a:extLst>
              <a:ext uri="{FF2B5EF4-FFF2-40B4-BE49-F238E27FC236}">
                <a16:creationId xmlns:a16="http://schemas.microsoft.com/office/drawing/2014/main" id="{16EA5E21-3079-C245-929A-6A124B454F59}"/>
              </a:ext>
            </a:extLst>
          </p:cNvPr>
          <p:cNvSpPr/>
          <p:nvPr/>
        </p:nvSpPr>
        <p:spPr>
          <a:xfrm flipV="1">
            <a:off x="20085548" y="2903087"/>
            <a:ext cx="1" cy="8407777"/>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61" name="Linie">
            <a:extLst>
              <a:ext uri="{FF2B5EF4-FFF2-40B4-BE49-F238E27FC236}">
                <a16:creationId xmlns:a16="http://schemas.microsoft.com/office/drawing/2014/main" id="{004D78F7-50E7-4A45-AD07-FC021C2EA148}"/>
              </a:ext>
            </a:extLst>
          </p:cNvPr>
          <p:cNvSpPr/>
          <p:nvPr/>
        </p:nvSpPr>
        <p:spPr>
          <a:xfrm flipV="1">
            <a:off x="22325168" y="2591454"/>
            <a:ext cx="1" cy="8749448"/>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62" name="Linie">
            <a:extLst>
              <a:ext uri="{FF2B5EF4-FFF2-40B4-BE49-F238E27FC236}">
                <a16:creationId xmlns:a16="http://schemas.microsoft.com/office/drawing/2014/main" id="{264410DD-8B32-8F44-AA16-3F54C44A63B9}"/>
              </a:ext>
            </a:extLst>
          </p:cNvPr>
          <p:cNvSpPr/>
          <p:nvPr/>
        </p:nvSpPr>
        <p:spPr>
          <a:xfrm flipV="1">
            <a:off x="1815676" y="2575592"/>
            <a:ext cx="1" cy="4384009"/>
          </a:xfrm>
          <a:prstGeom prst="line">
            <a:avLst/>
          </a:prstGeom>
          <a:ln w="12700">
            <a:solidFill>
              <a:srgbClr val="28DBEF"/>
            </a:solidFill>
            <a:miter lim="400000"/>
            <a:tailEnd type="triangle"/>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63" name="Zeit">
            <a:extLst>
              <a:ext uri="{FF2B5EF4-FFF2-40B4-BE49-F238E27FC236}">
                <a16:creationId xmlns:a16="http://schemas.microsoft.com/office/drawing/2014/main" id="{E8A5A4DB-219B-684B-8342-E5F4A239A4E2}"/>
              </a:ext>
            </a:extLst>
          </p:cNvPr>
          <p:cNvSpPr txBox="1"/>
          <p:nvPr/>
        </p:nvSpPr>
        <p:spPr>
          <a:xfrm>
            <a:off x="22470693" y="7224344"/>
            <a:ext cx="1319277" cy="7112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Zeit</a:t>
            </a:r>
          </a:p>
        </p:txBody>
      </p:sp>
      <p:sp>
        <p:nvSpPr>
          <p:cNvPr id="64" name="Budget">
            <a:extLst>
              <a:ext uri="{FF2B5EF4-FFF2-40B4-BE49-F238E27FC236}">
                <a16:creationId xmlns:a16="http://schemas.microsoft.com/office/drawing/2014/main" id="{7045B871-B9A8-8B47-BAA6-9CBB86AF0C3A}"/>
              </a:ext>
            </a:extLst>
          </p:cNvPr>
          <p:cNvSpPr txBox="1"/>
          <p:nvPr/>
        </p:nvSpPr>
        <p:spPr>
          <a:xfrm rot="16200000">
            <a:off x="2509" y="3432623"/>
            <a:ext cx="2358210" cy="7181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Budget</a:t>
            </a:r>
          </a:p>
        </p:txBody>
      </p:sp>
      <p:sp>
        <p:nvSpPr>
          <p:cNvPr id="65" name="Spezifikation">
            <a:extLst>
              <a:ext uri="{FF2B5EF4-FFF2-40B4-BE49-F238E27FC236}">
                <a16:creationId xmlns:a16="http://schemas.microsoft.com/office/drawing/2014/main" id="{503A01D3-A8C9-FC48-94B3-60FA53013797}"/>
              </a:ext>
            </a:extLst>
          </p:cNvPr>
          <p:cNvSpPr txBox="1"/>
          <p:nvPr/>
        </p:nvSpPr>
        <p:spPr>
          <a:xfrm>
            <a:off x="1742389" y="10697165"/>
            <a:ext cx="2643031" cy="4773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Spezifikation</a:t>
            </a:r>
          </a:p>
        </p:txBody>
      </p:sp>
      <p:sp>
        <p:nvSpPr>
          <p:cNvPr id="66" name="Implementierung">
            <a:extLst>
              <a:ext uri="{FF2B5EF4-FFF2-40B4-BE49-F238E27FC236}">
                <a16:creationId xmlns:a16="http://schemas.microsoft.com/office/drawing/2014/main" id="{A023AD73-CA78-204C-AB0D-641270C882E6}"/>
              </a:ext>
            </a:extLst>
          </p:cNvPr>
          <p:cNvSpPr txBox="1"/>
          <p:nvPr/>
        </p:nvSpPr>
        <p:spPr>
          <a:xfrm>
            <a:off x="10528884" y="10697165"/>
            <a:ext cx="3326231" cy="4773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Implementierung</a:t>
            </a:r>
          </a:p>
        </p:txBody>
      </p:sp>
      <p:sp>
        <p:nvSpPr>
          <p:cNvPr id="67" name="TEst / QA">
            <a:extLst>
              <a:ext uri="{FF2B5EF4-FFF2-40B4-BE49-F238E27FC236}">
                <a16:creationId xmlns:a16="http://schemas.microsoft.com/office/drawing/2014/main" id="{04CF4006-23EA-A847-80B0-093321B1AA39}"/>
              </a:ext>
            </a:extLst>
          </p:cNvPr>
          <p:cNvSpPr txBox="1"/>
          <p:nvPr/>
        </p:nvSpPr>
        <p:spPr>
          <a:xfrm>
            <a:off x="20453268" y="10697165"/>
            <a:ext cx="1567993" cy="4773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T</a:t>
            </a:r>
            <a:r>
              <a:rPr lang="de-DE" b="1" err="1">
                <a:latin typeface="Arial" panose="020B0604020202020204" pitchFamily="34" charset="0"/>
                <a:cs typeface="Arial" panose="020B0604020202020204" pitchFamily="34" charset="0"/>
              </a:rPr>
              <a:t>e</a:t>
            </a:r>
            <a:r>
              <a:rPr b="1" err="1">
                <a:latin typeface="Arial" panose="020B0604020202020204" pitchFamily="34" charset="0"/>
                <a:cs typeface="Arial" panose="020B0604020202020204" pitchFamily="34" charset="0"/>
              </a:rPr>
              <a:t>st</a:t>
            </a:r>
            <a:r>
              <a:rPr b="1">
                <a:latin typeface="Arial" panose="020B0604020202020204" pitchFamily="34" charset="0"/>
                <a:cs typeface="Arial" panose="020B0604020202020204" pitchFamily="34" charset="0"/>
              </a:rPr>
              <a:t> / QA</a:t>
            </a:r>
          </a:p>
        </p:txBody>
      </p:sp>
      <p:sp>
        <p:nvSpPr>
          <p:cNvPr id="68" name="Delivery">
            <a:extLst>
              <a:ext uri="{FF2B5EF4-FFF2-40B4-BE49-F238E27FC236}">
                <a16:creationId xmlns:a16="http://schemas.microsoft.com/office/drawing/2014/main" id="{634060CE-1999-FA48-8296-982F0C8A13CE}"/>
              </a:ext>
            </a:extLst>
          </p:cNvPr>
          <p:cNvSpPr txBox="1"/>
          <p:nvPr/>
        </p:nvSpPr>
        <p:spPr>
          <a:xfrm>
            <a:off x="22511167" y="10697165"/>
            <a:ext cx="1748556" cy="4773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Delivery</a:t>
            </a:r>
          </a:p>
        </p:txBody>
      </p:sp>
      <p:grpSp>
        <p:nvGrpSpPr>
          <p:cNvPr id="69" name="Gruppieren">
            <a:extLst>
              <a:ext uri="{FF2B5EF4-FFF2-40B4-BE49-F238E27FC236}">
                <a16:creationId xmlns:a16="http://schemas.microsoft.com/office/drawing/2014/main" id="{C5909944-1597-3D44-9878-F25096788004}"/>
              </a:ext>
            </a:extLst>
          </p:cNvPr>
          <p:cNvGrpSpPr/>
          <p:nvPr/>
        </p:nvGrpSpPr>
        <p:grpSpPr>
          <a:xfrm>
            <a:off x="21971000" y="1873477"/>
            <a:ext cx="711200" cy="711201"/>
            <a:chOff x="0" y="0"/>
            <a:chExt cx="711200" cy="711200"/>
          </a:xfrm>
        </p:grpSpPr>
        <p:sp>
          <p:nvSpPr>
            <p:cNvPr id="70" name="Kreis">
              <a:extLst>
                <a:ext uri="{FF2B5EF4-FFF2-40B4-BE49-F238E27FC236}">
                  <a16:creationId xmlns:a16="http://schemas.microsoft.com/office/drawing/2014/main" id="{3C33EA69-2E58-6142-A72D-E56BA6CA8CFD}"/>
                </a:ext>
              </a:extLst>
            </p:cNvPr>
            <p:cNvSpPr/>
            <p:nvPr/>
          </p:nvSpPr>
          <p:spPr>
            <a:xfrm>
              <a:off x="0" y="0"/>
              <a:ext cx="711200" cy="711200"/>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1700" cap="none" spc="0">
                  <a:solidFill>
                    <a:srgbClr val="28DBEF"/>
                  </a:solidFill>
                  <a:latin typeface="Filson Pro Bold"/>
                  <a:ea typeface="Filson Pro Bold"/>
                  <a:cs typeface="Filson Pro Bold"/>
                  <a:sym typeface="Filson Pro Bold"/>
                </a:defRPr>
              </a:pPr>
              <a:endParaRPr/>
            </a:p>
          </p:txBody>
        </p:sp>
        <p:sp>
          <p:nvSpPr>
            <p:cNvPr id="71" name="Kreis">
              <a:extLst>
                <a:ext uri="{FF2B5EF4-FFF2-40B4-BE49-F238E27FC236}">
                  <a16:creationId xmlns:a16="http://schemas.microsoft.com/office/drawing/2014/main" id="{A4798DDF-7DD2-0C4E-B42A-26831EC44808}"/>
                </a:ext>
              </a:extLst>
            </p:cNvPr>
            <p:cNvSpPr/>
            <p:nvPr/>
          </p:nvSpPr>
          <p:spPr>
            <a:xfrm>
              <a:off x="111174" y="111174"/>
              <a:ext cx="488852" cy="48885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grpSp>
        <p:nvGrpSpPr>
          <p:cNvPr id="72" name="Gruppieren">
            <a:extLst>
              <a:ext uri="{FF2B5EF4-FFF2-40B4-BE49-F238E27FC236}">
                <a16:creationId xmlns:a16="http://schemas.microsoft.com/office/drawing/2014/main" id="{DF244D38-4EC1-9446-8BF0-539DB6B30F21}"/>
              </a:ext>
            </a:extLst>
          </p:cNvPr>
          <p:cNvGrpSpPr/>
          <p:nvPr/>
        </p:nvGrpSpPr>
        <p:grpSpPr>
          <a:xfrm>
            <a:off x="4139626" y="6098694"/>
            <a:ext cx="439567" cy="439568"/>
            <a:chOff x="0" y="0"/>
            <a:chExt cx="439566" cy="439566"/>
          </a:xfrm>
        </p:grpSpPr>
        <p:sp>
          <p:nvSpPr>
            <p:cNvPr id="73" name="Kreis">
              <a:extLst>
                <a:ext uri="{FF2B5EF4-FFF2-40B4-BE49-F238E27FC236}">
                  <a16:creationId xmlns:a16="http://schemas.microsoft.com/office/drawing/2014/main" id="{9CDAFC2D-3F92-1549-97AF-AEA9BC8C7E38}"/>
                </a:ext>
              </a:extLst>
            </p:cNvPr>
            <p:cNvSpPr/>
            <p:nvPr/>
          </p:nvSpPr>
          <p:spPr>
            <a:xfrm>
              <a:off x="0" y="0"/>
              <a:ext cx="439567" cy="439567"/>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2000" cap="none" spc="0">
                  <a:solidFill>
                    <a:srgbClr val="28DBEF"/>
                  </a:solidFill>
                  <a:latin typeface="Filson Pro Bold"/>
                  <a:ea typeface="Filson Pro Bold"/>
                  <a:cs typeface="Filson Pro Bold"/>
                  <a:sym typeface="Filson Pro Bold"/>
                </a:defRPr>
              </a:pPr>
              <a:endParaRPr/>
            </a:p>
          </p:txBody>
        </p:sp>
        <p:sp>
          <p:nvSpPr>
            <p:cNvPr id="74" name="Kreis">
              <a:extLst>
                <a:ext uri="{FF2B5EF4-FFF2-40B4-BE49-F238E27FC236}">
                  <a16:creationId xmlns:a16="http://schemas.microsoft.com/office/drawing/2014/main" id="{4DA4128F-32DC-1C4F-8D16-34E396E8EE64}"/>
                </a:ext>
              </a:extLst>
            </p:cNvPr>
            <p:cNvSpPr/>
            <p:nvPr/>
          </p:nvSpPr>
          <p:spPr>
            <a:xfrm>
              <a:off x="68712" y="68712"/>
              <a:ext cx="302142" cy="30214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grpSp>
        <p:nvGrpSpPr>
          <p:cNvPr id="75" name="Gruppieren">
            <a:extLst>
              <a:ext uri="{FF2B5EF4-FFF2-40B4-BE49-F238E27FC236}">
                <a16:creationId xmlns:a16="http://schemas.microsoft.com/office/drawing/2014/main" id="{2F7E4239-DCF2-364C-9567-A1A73336300E}"/>
              </a:ext>
            </a:extLst>
          </p:cNvPr>
          <p:cNvGrpSpPr/>
          <p:nvPr/>
        </p:nvGrpSpPr>
        <p:grpSpPr>
          <a:xfrm>
            <a:off x="19865764" y="2542694"/>
            <a:ext cx="439567" cy="439568"/>
            <a:chOff x="0" y="0"/>
            <a:chExt cx="439566" cy="439566"/>
          </a:xfrm>
        </p:grpSpPr>
        <p:sp>
          <p:nvSpPr>
            <p:cNvPr id="76" name="Kreis">
              <a:extLst>
                <a:ext uri="{FF2B5EF4-FFF2-40B4-BE49-F238E27FC236}">
                  <a16:creationId xmlns:a16="http://schemas.microsoft.com/office/drawing/2014/main" id="{8FC91B76-FBC7-354A-9316-72D50D436F9A}"/>
                </a:ext>
              </a:extLst>
            </p:cNvPr>
            <p:cNvSpPr/>
            <p:nvPr/>
          </p:nvSpPr>
          <p:spPr>
            <a:xfrm>
              <a:off x="0" y="0"/>
              <a:ext cx="439567" cy="439567"/>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2000" cap="none" spc="0">
                  <a:solidFill>
                    <a:srgbClr val="28DBEF"/>
                  </a:solidFill>
                  <a:latin typeface="Filson Pro Bold"/>
                  <a:ea typeface="Filson Pro Bold"/>
                  <a:cs typeface="Filson Pro Bold"/>
                  <a:sym typeface="Filson Pro Bold"/>
                </a:defRPr>
              </a:pPr>
              <a:endParaRPr/>
            </a:p>
          </p:txBody>
        </p:sp>
        <p:sp>
          <p:nvSpPr>
            <p:cNvPr id="77" name="Kreis">
              <a:extLst>
                <a:ext uri="{FF2B5EF4-FFF2-40B4-BE49-F238E27FC236}">
                  <a16:creationId xmlns:a16="http://schemas.microsoft.com/office/drawing/2014/main" id="{42630772-2162-BD47-9ED1-58174C2A550C}"/>
                </a:ext>
              </a:extLst>
            </p:cNvPr>
            <p:cNvSpPr/>
            <p:nvPr/>
          </p:nvSpPr>
          <p:spPr>
            <a:xfrm>
              <a:off x="68712" y="68712"/>
              <a:ext cx="302142" cy="30214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sp>
        <p:nvSpPr>
          <p:cNvPr id="78" name="Realität">
            <a:extLst>
              <a:ext uri="{FF2B5EF4-FFF2-40B4-BE49-F238E27FC236}">
                <a16:creationId xmlns:a16="http://schemas.microsoft.com/office/drawing/2014/main" id="{A0AFEA1C-4A94-B243-B418-2BB4373ED309}"/>
              </a:ext>
            </a:extLst>
          </p:cNvPr>
          <p:cNvSpPr txBox="1"/>
          <p:nvPr/>
        </p:nvSpPr>
        <p:spPr>
          <a:xfrm>
            <a:off x="10889994" y="11973045"/>
            <a:ext cx="2757422" cy="7181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defRPr sz="4000" spc="119">
                <a:solidFill>
                  <a:srgbClr val="04122B"/>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Realität</a:t>
            </a:r>
          </a:p>
        </p:txBody>
      </p:sp>
      <p:sp>
        <p:nvSpPr>
          <p:cNvPr id="79" name="Linie">
            <a:extLst>
              <a:ext uri="{FF2B5EF4-FFF2-40B4-BE49-F238E27FC236}">
                <a16:creationId xmlns:a16="http://schemas.microsoft.com/office/drawing/2014/main" id="{4B77A88F-2873-F542-BBE8-FC185DF6374C}"/>
              </a:ext>
            </a:extLst>
          </p:cNvPr>
          <p:cNvSpPr/>
          <p:nvPr/>
        </p:nvSpPr>
        <p:spPr>
          <a:xfrm>
            <a:off x="4330761" y="11507523"/>
            <a:ext cx="15669142" cy="1"/>
          </a:xfrm>
          <a:prstGeom prst="line">
            <a:avLst/>
          </a:prstGeom>
          <a:ln w="63500">
            <a:solidFill>
              <a:srgbClr val="04122B"/>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80" name="Linie">
            <a:extLst>
              <a:ext uri="{FF2B5EF4-FFF2-40B4-BE49-F238E27FC236}">
                <a16:creationId xmlns:a16="http://schemas.microsoft.com/office/drawing/2014/main" id="{911F2B2D-B9A8-AE48-8B6D-DA1AD75608BE}"/>
              </a:ext>
            </a:extLst>
          </p:cNvPr>
          <p:cNvSpPr/>
          <p:nvPr/>
        </p:nvSpPr>
        <p:spPr>
          <a:xfrm>
            <a:off x="20045060" y="11507523"/>
            <a:ext cx="1997154" cy="1"/>
          </a:xfrm>
          <a:prstGeom prst="line">
            <a:avLst/>
          </a:prstGeom>
          <a:ln w="63500">
            <a:solidFill>
              <a:srgbClr val="04122B"/>
            </a:solidFill>
            <a:custDash>
              <a:ds d="200000" sp="200000"/>
            </a:custDash>
            <a:miter lim="400000"/>
            <a:headEnd type="none" w="med" len="med"/>
            <a:tailEnd type="non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81" name="Linie">
            <a:extLst>
              <a:ext uri="{FF2B5EF4-FFF2-40B4-BE49-F238E27FC236}">
                <a16:creationId xmlns:a16="http://schemas.microsoft.com/office/drawing/2014/main" id="{0931676E-E939-AA47-BC38-A722DF2F5479}"/>
              </a:ext>
            </a:extLst>
          </p:cNvPr>
          <p:cNvSpPr/>
          <p:nvPr/>
        </p:nvSpPr>
        <p:spPr>
          <a:xfrm>
            <a:off x="22210324" y="11507523"/>
            <a:ext cx="133804" cy="1"/>
          </a:xfrm>
          <a:prstGeom prst="line">
            <a:avLst/>
          </a:prstGeom>
          <a:ln w="63500">
            <a:solidFill>
              <a:srgbClr val="04122B"/>
            </a:solidFill>
            <a:miter lim="400000"/>
            <a:tailEnd type="oval"/>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82" name="Linie">
            <a:extLst>
              <a:ext uri="{FF2B5EF4-FFF2-40B4-BE49-F238E27FC236}">
                <a16:creationId xmlns:a16="http://schemas.microsoft.com/office/drawing/2014/main" id="{2D3DA623-4659-1A47-A95F-2FC514ABEABC}"/>
              </a:ext>
            </a:extLst>
          </p:cNvPr>
          <p:cNvSpPr/>
          <p:nvPr/>
        </p:nvSpPr>
        <p:spPr>
          <a:xfrm>
            <a:off x="1749918" y="11514978"/>
            <a:ext cx="2535687" cy="1"/>
          </a:xfrm>
          <a:prstGeom prst="line">
            <a:avLst/>
          </a:prstGeom>
          <a:ln w="63500">
            <a:solidFill>
              <a:srgbClr val="04122B"/>
            </a:solidFill>
            <a:custDash>
              <a:ds d="200000" sp="200000"/>
            </a:custDash>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83" name="Linie">
            <a:extLst>
              <a:ext uri="{FF2B5EF4-FFF2-40B4-BE49-F238E27FC236}">
                <a16:creationId xmlns:a16="http://schemas.microsoft.com/office/drawing/2014/main" id="{D5D9E401-AB24-AC4C-8C8F-E2109541D7D7}"/>
              </a:ext>
            </a:extLst>
          </p:cNvPr>
          <p:cNvSpPr/>
          <p:nvPr/>
        </p:nvSpPr>
        <p:spPr>
          <a:xfrm>
            <a:off x="1749918" y="10366187"/>
            <a:ext cx="4785847"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84" name="Linie">
            <a:extLst>
              <a:ext uri="{FF2B5EF4-FFF2-40B4-BE49-F238E27FC236}">
                <a16:creationId xmlns:a16="http://schemas.microsoft.com/office/drawing/2014/main" id="{8F02B117-F615-6847-8F99-9FB14FF1E159}"/>
              </a:ext>
            </a:extLst>
          </p:cNvPr>
          <p:cNvSpPr/>
          <p:nvPr/>
        </p:nvSpPr>
        <p:spPr>
          <a:xfrm>
            <a:off x="6579075" y="10366187"/>
            <a:ext cx="9757702"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85" name="Linie">
            <a:extLst>
              <a:ext uri="{FF2B5EF4-FFF2-40B4-BE49-F238E27FC236}">
                <a16:creationId xmlns:a16="http://schemas.microsoft.com/office/drawing/2014/main" id="{014B550F-3256-B346-8F3A-B9C9A252C93A}"/>
              </a:ext>
            </a:extLst>
          </p:cNvPr>
          <p:cNvSpPr/>
          <p:nvPr/>
        </p:nvSpPr>
        <p:spPr>
          <a:xfrm>
            <a:off x="16381933" y="10366187"/>
            <a:ext cx="3235353"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86" name="Linie">
            <a:extLst>
              <a:ext uri="{FF2B5EF4-FFF2-40B4-BE49-F238E27FC236}">
                <a16:creationId xmlns:a16="http://schemas.microsoft.com/office/drawing/2014/main" id="{FA7A41FD-E31A-A644-A579-C6C65B24A7B6}"/>
              </a:ext>
            </a:extLst>
          </p:cNvPr>
          <p:cNvSpPr/>
          <p:nvPr/>
        </p:nvSpPr>
        <p:spPr>
          <a:xfrm>
            <a:off x="19647896" y="10366187"/>
            <a:ext cx="2696232" cy="1"/>
          </a:xfrm>
          <a:prstGeom prst="line">
            <a:avLst/>
          </a:prstGeom>
          <a:ln w="63500">
            <a:solidFill>
              <a:srgbClr val="28DBEF"/>
            </a:solidFill>
            <a:miter lim="400000"/>
            <a:headEnd type="none" w="med" len="med"/>
            <a:tailEnd type="non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87" name="Anforderungen…">
            <a:extLst>
              <a:ext uri="{FF2B5EF4-FFF2-40B4-BE49-F238E27FC236}">
                <a16:creationId xmlns:a16="http://schemas.microsoft.com/office/drawing/2014/main" id="{A7F776AA-5ECD-3D48-80A9-BB2174F059C7}"/>
              </a:ext>
            </a:extLst>
          </p:cNvPr>
          <p:cNvSpPr txBox="1"/>
          <p:nvPr/>
        </p:nvSpPr>
        <p:spPr>
          <a:xfrm>
            <a:off x="1869092" y="8733159"/>
            <a:ext cx="1951636" cy="8425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p>
            <a:pPr algn="ctr">
              <a:defRPr sz="2400" i="1" cap="none" spc="0">
                <a:solidFill>
                  <a:srgbClr val="0A2846"/>
                </a:solidFill>
                <a:latin typeface="Foco Regular"/>
                <a:ea typeface="Foco Regular"/>
                <a:cs typeface="Foco Regular"/>
                <a:sym typeface="Foco Regular"/>
              </a:defRPr>
            </a:pPr>
            <a:r>
              <a:t>Anforderungen</a:t>
            </a:r>
          </a:p>
          <a:p>
            <a:pPr algn="ctr">
              <a:defRPr sz="2400" i="1" cap="none" spc="0">
                <a:solidFill>
                  <a:srgbClr val="0A2846"/>
                </a:solidFill>
                <a:latin typeface="Foco Regular"/>
                <a:ea typeface="Foco Regular"/>
                <a:cs typeface="Foco Regular"/>
                <a:sym typeface="Foco Regular"/>
              </a:defRPr>
            </a:pPr>
            <a:r>
              <a:t>und Design</a:t>
            </a:r>
          </a:p>
        </p:txBody>
      </p:sp>
      <p:sp>
        <p:nvSpPr>
          <p:cNvPr id="88" name="Entwicklung">
            <a:extLst>
              <a:ext uri="{FF2B5EF4-FFF2-40B4-BE49-F238E27FC236}">
                <a16:creationId xmlns:a16="http://schemas.microsoft.com/office/drawing/2014/main" id="{6C24D4BB-3B7B-9F4C-B099-158AC6C7A101}"/>
              </a:ext>
            </a:extLst>
          </p:cNvPr>
          <p:cNvSpPr txBox="1"/>
          <p:nvPr/>
        </p:nvSpPr>
        <p:spPr>
          <a:xfrm>
            <a:off x="11201690" y="8923659"/>
            <a:ext cx="1582523" cy="4615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err="1"/>
              <a:t>Entwicklung</a:t>
            </a:r>
            <a:endParaRPr/>
          </a:p>
        </p:txBody>
      </p:sp>
      <p:sp>
        <p:nvSpPr>
          <p:cNvPr id="89" name="Verifizierung">
            <a:extLst>
              <a:ext uri="{FF2B5EF4-FFF2-40B4-BE49-F238E27FC236}">
                <a16:creationId xmlns:a16="http://schemas.microsoft.com/office/drawing/2014/main" id="{E074723A-B5DA-E141-9965-712CC457D8F6}"/>
              </a:ext>
            </a:extLst>
          </p:cNvPr>
          <p:cNvSpPr txBox="1"/>
          <p:nvPr/>
        </p:nvSpPr>
        <p:spPr>
          <a:xfrm>
            <a:off x="20420096" y="8923659"/>
            <a:ext cx="1634338" cy="4615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t>Verifizierung</a:t>
            </a:r>
          </a:p>
        </p:txBody>
      </p:sp>
      <p:sp>
        <p:nvSpPr>
          <p:cNvPr id="90" name="Dokumente">
            <a:extLst>
              <a:ext uri="{FF2B5EF4-FFF2-40B4-BE49-F238E27FC236}">
                <a16:creationId xmlns:a16="http://schemas.microsoft.com/office/drawing/2014/main" id="{BD1848D1-4D7A-D94B-B734-6737C26D3AB7}"/>
              </a:ext>
            </a:extLst>
          </p:cNvPr>
          <p:cNvSpPr txBox="1"/>
          <p:nvPr/>
        </p:nvSpPr>
        <p:spPr>
          <a:xfrm>
            <a:off x="2521271" y="5634150"/>
            <a:ext cx="1500411" cy="4103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defRPr sz="2000" cap="none" spc="0">
                <a:solidFill>
                  <a:srgbClr val="28DBEF"/>
                </a:solidFill>
                <a:latin typeface="Filson Pro Heavy"/>
                <a:ea typeface="Filson Pro Heavy"/>
                <a:cs typeface="Filson Pro Heavy"/>
                <a:sym typeface="Filson Pro Heavy"/>
              </a:defRPr>
            </a:lvl1pPr>
          </a:lstStyle>
          <a:p>
            <a:r>
              <a:rPr b="1">
                <a:latin typeface="Arial" panose="020B0604020202020204" pitchFamily="34" charset="0"/>
                <a:cs typeface="Arial" panose="020B0604020202020204" pitchFamily="34" charset="0"/>
              </a:rPr>
              <a:t>Dokumente</a:t>
            </a:r>
          </a:p>
        </p:txBody>
      </p:sp>
      <p:sp>
        <p:nvSpPr>
          <p:cNvPr id="91" name="Unverifizierter Code">
            <a:extLst>
              <a:ext uri="{FF2B5EF4-FFF2-40B4-BE49-F238E27FC236}">
                <a16:creationId xmlns:a16="http://schemas.microsoft.com/office/drawing/2014/main" id="{054D0BCE-65A8-5141-BB2F-75AFBB7E32FA}"/>
              </a:ext>
            </a:extLst>
          </p:cNvPr>
          <p:cNvSpPr txBox="1"/>
          <p:nvPr/>
        </p:nvSpPr>
        <p:spPr>
          <a:xfrm>
            <a:off x="17194782" y="2248114"/>
            <a:ext cx="2537554" cy="4103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r">
              <a:defRPr sz="2000" cap="none" spc="0">
                <a:solidFill>
                  <a:srgbClr val="28DBEF"/>
                </a:solidFill>
                <a:latin typeface="Filson Pro Heavy"/>
                <a:ea typeface="Filson Pro Heavy"/>
                <a:cs typeface="Filson Pro Heavy"/>
                <a:sym typeface="Filson Pro Heavy"/>
              </a:defRPr>
            </a:lvl1pPr>
          </a:lstStyle>
          <a:p>
            <a:r>
              <a:rPr b="1">
                <a:latin typeface="Arial" panose="020B0604020202020204" pitchFamily="34" charset="0"/>
                <a:cs typeface="Arial" panose="020B0604020202020204" pitchFamily="34" charset="0"/>
              </a:rPr>
              <a:t>Unverifizierter Code</a:t>
            </a:r>
          </a:p>
        </p:txBody>
      </p:sp>
      <p:sp>
        <p:nvSpPr>
          <p:cNvPr id="92" name="Software">
            <a:extLst>
              <a:ext uri="{FF2B5EF4-FFF2-40B4-BE49-F238E27FC236}">
                <a16:creationId xmlns:a16="http://schemas.microsoft.com/office/drawing/2014/main" id="{8E6C3F6D-D7B4-5344-95E8-CE04B721D3C0}"/>
              </a:ext>
            </a:extLst>
          </p:cNvPr>
          <p:cNvSpPr txBox="1"/>
          <p:nvPr/>
        </p:nvSpPr>
        <p:spPr>
          <a:xfrm>
            <a:off x="20703207" y="1497541"/>
            <a:ext cx="1184620" cy="4103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r">
              <a:defRPr sz="2000" cap="none" spc="0">
                <a:solidFill>
                  <a:srgbClr val="28DBEF"/>
                </a:solidFill>
                <a:latin typeface="Filson Pro Heavy"/>
                <a:ea typeface="Filson Pro Heavy"/>
                <a:cs typeface="Filson Pro Heavy"/>
                <a:sym typeface="Filson Pro Heavy"/>
              </a:defRPr>
            </a:lvl1pPr>
          </a:lstStyle>
          <a:p>
            <a:r>
              <a:rPr b="1">
                <a:latin typeface="Arial" panose="020B0604020202020204" pitchFamily="34" charset="0"/>
                <a:cs typeface="Arial" panose="020B0604020202020204" pitchFamily="34" charset="0"/>
              </a:rPr>
              <a:t>Software</a:t>
            </a:r>
          </a:p>
        </p:txBody>
      </p:sp>
      <p:grpSp>
        <p:nvGrpSpPr>
          <p:cNvPr id="4" name="Gruppieren 3">
            <a:extLst>
              <a:ext uri="{FF2B5EF4-FFF2-40B4-BE49-F238E27FC236}">
                <a16:creationId xmlns:a16="http://schemas.microsoft.com/office/drawing/2014/main" id="{65D7183F-A360-7B4A-B242-941AA83F5FAB}"/>
              </a:ext>
            </a:extLst>
          </p:cNvPr>
          <p:cNvGrpSpPr/>
          <p:nvPr/>
        </p:nvGrpSpPr>
        <p:grpSpPr>
          <a:xfrm>
            <a:off x="6146336" y="4498291"/>
            <a:ext cx="3719910" cy="2944416"/>
            <a:chOff x="6146336" y="4498291"/>
            <a:chExt cx="3719910" cy="2944416"/>
          </a:xfrm>
        </p:grpSpPr>
        <p:sp>
          <p:nvSpPr>
            <p:cNvPr id="93" name="Textblase">
              <a:extLst>
                <a:ext uri="{FF2B5EF4-FFF2-40B4-BE49-F238E27FC236}">
                  <a16:creationId xmlns:a16="http://schemas.microsoft.com/office/drawing/2014/main" id="{A4803769-E295-E442-8441-6728D352F1BD}"/>
                </a:ext>
              </a:extLst>
            </p:cNvPr>
            <p:cNvSpPr/>
            <p:nvPr/>
          </p:nvSpPr>
          <p:spPr>
            <a:xfrm>
              <a:off x="6146336" y="4498291"/>
              <a:ext cx="3719910" cy="2944416"/>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cubicBezTo>
                    <a:pt x="165" y="0"/>
                    <a:pt x="0" y="209"/>
                    <a:pt x="0" y="466"/>
                  </a:cubicBezTo>
                  <a:lnTo>
                    <a:pt x="0" y="19952"/>
                  </a:lnTo>
                  <a:cubicBezTo>
                    <a:pt x="0" y="20209"/>
                    <a:pt x="165" y="20418"/>
                    <a:pt x="369" y="20418"/>
                  </a:cubicBezTo>
                  <a:lnTo>
                    <a:pt x="9711" y="20418"/>
                  </a:lnTo>
                  <a:lnTo>
                    <a:pt x="10803" y="21600"/>
                  </a:lnTo>
                  <a:lnTo>
                    <a:pt x="11896" y="20418"/>
                  </a:lnTo>
                  <a:lnTo>
                    <a:pt x="21231" y="20418"/>
                  </a:lnTo>
                  <a:cubicBezTo>
                    <a:pt x="21435" y="20418"/>
                    <a:pt x="21600" y="20209"/>
                    <a:pt x="21600" y="19952"/>
                  </a:cubicBezTo>
                  <a:lnTo>
                    <a:pt x="21600" y="466"/>
                  </a:lnTo>
                  <a:cubicBezTo>
                    <a:pt x="21600" y="209"/>
                    <a:pt x="21435" y="0"/>
                    <a:pt x="21231" y="0"/>
                  </a:cubicBezTo>
                  <a:lnTo>
                    <a:pt x="369" y="0"/>
                  </a:lnTo>
                  <a:close/>
                </a:path>
              </a:pathLst>
            </a:custGeom>
            <a:solidFill>
              <a:srgbClr val="FFFFFF"/>
            </a:solidFill>
            <a:ln w="12700">
              <a:miter lim="400000"/>
            </a:ln>
            <a:effectLst>
              <a:outerShdw blurRad="254000" dir="5400000" rotWithShape="0">
                <a:srgbClr val="04122B">
                  <a:alpha val="10490"/>
                </a:srgbClr>
              </a:outerShdw>
            </a:effectLst>
          </p:spPr>
          <p:txBody>
            <a:bodyPr lIns="254000" tIns="254000" rIns="254000" bIns="254000" anchor="ctr"/>
            <a:lstStyle/>
            <a:p>
              <a:pPr algn="ctr" defTabSz="449580">
                <a:lnSpc>
                  <a:spcPct val="120000"/>
                </a:lnSpc>
                <a:defRPr sz="2000" i="1" cap="none" spc="0">
                  <a:solidFill>
                    <a:srgbClr val="04122B"/>
                  </a:solidFill>
                  <a:latin typeface="Foco Regular"/>
                  <a:ea typeface="Foco Regular"/>
                  <a:cs typeface="Foco Regular"/>
                  <a:sym typeface="Foco Regular"/>
                </a:defRPr>
              </a:pPr>
              <a:endParaRPr/>
            </a:p>
          </p:txBody>
        </p:sp>
        <p:sp>
          <p:nvSpPr>
            <p:cNvPr id="94" name="Time-to-Market">
              <a:extLst>
                <a:ext uri="{FF2B5EF4-FFF2-40B4-BE49-F238E27FC236}">
                  <a16:creationId xmlns:a16="http://schemas.microsoft.com/office/drawing/2014/main" id="{8786480C-6198-0E45-A00E-C3BE967C994A}"/>
                </a:ext>
              </a:extLst>
            </p:cNvPr>
            <p:cNvSpPr txBox="1"/>
            <p:nvPr/>
          </p:nvSpPr>
          <p:spPr>
            <a:xfrm>
              <a:off x="6965318" y="6323430"/>
              <a:ext cx="2082301" cy="3777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lnSpc>
                  <a:spcPct val="70000"/>
                </a:lnSpc>
                <a:defRPr sz="2400" i="1" cap="none" spc="0">
                  <a:solidFill>
                    <a:srgbClr val="0A2846"/>
                  </a:solidFill>
                  <a:latin typeface="Foco Regular"/>
                  <a:ea typeface="Foco Regular"/>
                  <a:cs typeface="Foco Regular"/>
                  <a:sym typeface="Foco Regular"/>
                </a:defRPr>
              </a:lvl1pPr>
            </a:lstStyle>
            <a:p>
              <a:r>
                <a:rPr>
                  <a:latin typeface="Calibri" panose="020F0502020204030204" pitchFamily="34" charset="0"/>
                  <a:cs typeface="Calibri" panose="020F0502020204030204" pitchFamily="34" charset="0"/>
                </a:rPr>
                <a:t>Time-to-Market</a:t>
              </a:r>
            </a:p>
          </p:txBody>
        </p:sp>
        <p:pic>
          <p:nvPicPr>
            <p:cNvPr id="95" name="Bild" descr="Bild">
              <a:extLst>
                <a:ext uri="{FF2B5EF4-FFF2-40B4-BE49-F238E27FC236}">
                  <a16:creationId xmlns:a16="http://schemas.microsoft.com/office/drawing/2014/main" id="{6737D71A-E2EB-8A4F-AC6F-C6119A1E8D6C}"/>
                </a:ext>
              </a:extLst>
            </p:cNvPr>
            <p:cNvPicPr>
              <a:picLocks noChangeAspect="1"/>
            </p:cNvPicPr>
            <p:nvPr/>
          </p:nvPicPr>
          <p:blipFill>
            <a:blip r:embed="rId3"/>
            <a:stretch>
              <a:fillRect/>
            </a:stretch>
          </p:blipFill>
          <p:spPr>
            <a:xfrm>
              <a:off x="7536547" y="5005325"/>
              <a:ext cx="939665" cy="1072579"/>
            </a:xfrm>
            <a:prstGeom prst="rect">
              <a:avLst/>
            </a:prstGeom>
            <a:ln w="12700">
              <a:miter lim="400000"/>
            </a:ln>
          </p:spPr>
        </p:pic>
      </p:grpSp>
      <p:grpSp>
        <p:nvGrpSpPr>
          <p:cNvPr id="5" name="Gruppieren 4">
            <a:extLst>
              <a:ext uri="{FF2B5EF4-FFF2-40B4-BE49-F238E27FC236}">
                <a16:creationId xmlns:a16="http://schemas.microsoft.com/office/drawing/2014/main" id="{71AC7783-117B-D94B-BF3A-6A60F47DB90B}"/>
              </a:ext>
            </a:extLst>
          </p:cNvPr>
          <p:cNvGrpSpPr/>
          <p:nvPr/>
        </p:nvGrpSpPr>
        <p:grpSpPr>
          <a:xfrm>
            <a:off x="10498351" y="4498291"/>
            <a:ext cx="3719910" cy="2944416"/>
            <a:chOff x="10498351" y="4498291"/>
            <a:chExt cx="3719910" cy="2944416"/>
          </a:xfrm>
        </p:grpSpPr>
        <p:sp>
          <p:nvSpPr>
            <p:cNvPr id="96" name="Textblase">
              <a:extLst>
                <a:ext uri="{FF2B5EF4-FFF2-40B4-BE49-F238E27FC236}">
                  <a16:creationId xmlns:a16="http://schemas.microsoft.com/office/drawing/2014/main" id="{20AA4C0E-3F5F-B846-96CF-5FA13D707D38}"/>
                </a:ext>
              </a:extLst>
            </p:cNvPr>
            <p:cNvSpPr/>
            <p:nvPr/>
          </p:nvSpPr>
          <p:spPr>
            <a:xfrm>
              <a:off x="10498351" y="4498291"/>
              <a:ext cx="3719910" cy="2944416"/>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cubicBezTo>
                    <a:pt x="165" y="0"/>
                    <a:pt x="0" y="209"/>
                    <a:pt x="0" y="466"/>
                  </a:cubicBezTo>
                  <a:lnTo>
                    <a:pt x="0" y="19952"/>
                  </a:lnTo>
                  <a:cubicBezTo>
                    <a:pt x="0" y="20209"/>
                    <a:pt x="165" y="20418"/>
                    <a:pt x="369" y="20418"/>
                  </a:cubicBezTo>
                  <a:lnTo>
                    <a:pt x="9711" y="20418"/>
                  </a:lnTo>
                  <a:lnTo>
                    <a:pt x="10803" y="21600"/>
                  </a:lnTo>
                  <a:lnTo>
                    <a:pt x="11896" y="20418"/>
                  </a:lnTo>
                  <a:lnTo>
                    <a:pt x="21231" y="20418"/>
                  </a:lnTo>
                  <a:cubicBezTo>
                    <a:pt x="21435" y="20418"/>
                    <a:pt x="21600" y="20209"/>
                    <a:pt x="21600" y="19952"/>
                  </a:cubicBezTo>
                  <a:lnTo>
                    <a:pt x="21600" y="466"/>
                  </a:lnTo>
                  <a:cubicBezTo>
                    <a:pt x="21600" y="209"/>
                    <a:pt x="21435" y="0"/>
                    <a:pt x="21231" y="0"/>
                  </a:cubicBezTo>
                  <a:lnTo>
                    <a:pt x="369" y="0"/>
                  </a:lnTo>
                  <a:close/>
                </a:path>
              </a:pathLst>
            </a:custGeom>
            <a:solidFill>
              <a:srgbClr val="FFFFFF"/>
            </a:solidFill>
            <a:ln w="12700">
              <a:miter lim="400000"/>
            </a:ln>
            <a:effectLst>
              <a:outerShdw blurRad="254000" dir="5400000" rotWithShape="0">
                <a:srgbClr val="04122B">
                  <a:alpha val="10490"/>
                </a:srgbClr>
              </a:outerShdw>
            </a:effectLst>
          </p:spPr>
          <p:txBody>
            <a:bodyPr lIns="254000" tIns="254000" rIns="254000" bIns="254000" anchor="ctr"/>
            <a:lstStyle/>
            <a:p>
              <a:pPr algn="ctr" defTabSz="449580">
                <a:lnSpc>
                  <a:spcPct val="120000"/>
                </a:lnSpc>
                <a:defRPr sz="2000" i="1" cap="none" spc="0">
                  <a:solidFill>
                    <a:srgbClr val="04122B"/>
                  </a:solidFill>
                  <a:latin typeface="Foco Regular"/>
                  <a:ea typeface="Foco Regular"/>
                  <a:cs typeface="Foco Regular"/>
                  <a:sym typeface="Foco Regular"/>
                </a:defRPr>
              </a:pPr>
              <a:endParaRPr/>
            </a:p>
          </p:txBody>
        </p:sp>
        <p:sp>
          <p:nvSpPr>
            <p:cNvPr id="97" name="Vernetzung">
              <a:extLst>
                <a:ext uri="{FF2B5EF4-FFF2-40B4-BE49-F238E27FC236}">
                  <a16:creationId xmlns:a16="http://schemas.microsoft.com/office/drawing/2014/main" id="{C145C396-08A4-D14B-9FC1-478C2978B8D2}"/>
                </a:ext>
              </a:extLst>
            </p:cNvPr>
            <p:cNvSpPr txBox="1"/>
            <p:nvPr/>
          </p:nvSpPr>
          <p:spPr>
            <a:xfrm>
              <a:off x="11613399" y="6323430"/>
              <a:ext cx="1537280" cy="3777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lang="de-DE">
                  <a:latin typeface="Calibri" panose="020F0502020204030204" pitchFamily="34" charset="0"/>
                  <a:cs typeface="Calibri" panose="020F0502020204030204" pitchFamily="34" charset="0"/>
                </a:rPr>
                <a:t>Vernetzung</a:t>
              </a:r>
            </a:p>
          </p:txBody>
        </p:sp>
        <p:pic>
          <p:nvPicPr>
            <p:cNvPr id="98" name="Bild" descr="Bild">
              <a:extLst>
                <a:ext uri="{FF2B5EF4-FFF2-40B4-BE49-F238E27FC236}">
                  <a16:creationId xmlns:a16="http://schemas.microsoft.com/office/drawing/2014/main" id="{4C9B56DD-6260-EC48-9DD1-FABAB629CC5D}"/>
                </a:ext>
              </a:extLst>
            </p:cNvPr>
            <p:cNvPicPr>
              <a:picLocks noChangeAspect="1"/>
            </p:cNvPicPr>
            <p:nvPr/>
          </p:nvPicPr>
          <p:blipFill>
            <a:blip r:embed="rId4"/>
            <a:stretch>
              <a:fillRect/>
            </a:stretch>
          </p:blipFill>
          <p:spPr>
            <a:xfrm>
              <a:off x="11822193" y="5005325"/>
              <a:ext cx="1072580" cy="1072579"/>
            </a:xfrm>
            <a:prstGeom prst="rect">
              <a:avLst/>
            </a:prstGeom>
            <a:ln w="12700">
              <a:miter lim="400000"/>
            </a:ln>
          </p:spPr>
        </p:pic>
      </p:grpSp>
      <p:grpSp>
        <p:nvGrpSpPr>
          <p:cNvPr id="6" name="Gruppieren 5">
            <a:extLst>
              <a:ext uri="{FF2B5EF4-FFF2-40B4-BE49-F238E27FC236}">
                <a16:creationId xmlns:a16="http://schemas.microsoft.com/office/drawing/2014/main" id="{3E5B7481-8671-6D41-8ABC-AB07A03980D2}"/>
              </a:ext>
            </a:extLst>
          </p:cNvPr>
          <p:cNvGrpSpPr/>
          <p:nvPr/>
        </p:nvGrpSpPr>
        <p:grpSpPr>
          <a:xfrm>
            <a:off x="14850454" y="4498291"/>
            <a:ext cx="3719911" cy="2944416"/>
            <a:chOff x="14850454" y="4498291"/>
            <a:chExt cx="3719911" cy="2944416"/>
          </a:xfrm>
        </p:grpSpPr>
        <p:sp>
          <p:nvSpPr>
            <p:cNvPr id="99" name="Textblase">
              <a:extLst>
                <a:ext uri="{FF2B5EF4-FFF2-40B4-BE49-F238E27FC236}">
                  <a16:creationId xmlns:a16="http://schemas.microsoft.com/office/drawing/2014/main" id="{34910BD6-D57F-F44D-B09E-7BC3B7D695C2}"/>
                </a:ext>
              </a:extLst>
            </p:cNvPr>
            <p:cNvSpPr/>
            <p:nvPr/>
          </p:nvSpPr>
          <p:spPr>
            <a:xfrm>
              <a:off x="14850454" y="4498291"/>
              <a:ext cx="3719911" cy="2944416"/>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cubicBezTo>
                    <a:pt x="165" y="0"/>
                    <a:pt x="0" y="209"/>
                    <a:pt x="0" y="466"/>
                  </a:cubicBezTo>
                  <a:lnTo>
                    <a:pt x="0" y="19952"/>
                  </a:lnTo>
                  <a:cubicBezTo>
                    <a:pt x="0" y="20209"/>
                    <a:pt x="165" y="20418"/>
                    <a:pt x="369" y="20418"/>
                  </a:cubicBezTo>
                  <a:lnTo>
                    <a:pt x="9711" y="20418"/>
                  </a:lnTo>
                  <a:lnTo>
                    <a:pt x="10803" y="21600"/>
                  </a:lnTo>
                  <a:lnTo>
                    <a:pt x="11896" y="20418"/>
                  </a:lnTo>
                  <a:lnTo>
                    <a:pt x="21231" y="20418"/>
                  </a:lnTo>
                  <a:cubicBezTo>
                    <a:pt x="21435" y="20418"/>
                    <a:pt x="21600" y="20209"/>
                    <a:pt x="21600" y="19952"/>
                  </a:cubicBezTo>
                  <a:lnTo>
                    <a:pt x="21600" y="466"/>
                  </a:lnTo>
                  <a:cubicBezTo>
                    <a:pt x="21600" y="209"/>
                    <a:pt x="21435" y="0"/>
                    <a:pt x="21231" y="0"/>
                  </a:cubicBezTo>
                  <a:lnTo>
                    <a:pt x="369" y="0"/>
                  </a:lnTo>
                  <a:close/>
                </a:path>
              </a:pathLst>
            </a:custGeom>
            <a:solidFill>
              <a:srgbClr val="FFFFFF"/>
            </a:solidFill>
            <a:ln w="12700">
              <a:miter lim="400000"/>
            </a:ln>
            <a:effectLst>
              <a:outerShdw blurRad="254000" dir="5400000" rotWithShape="0">
                <a:srgbClr val="04122B">
                  <a:alpha val="10490"/>
                </a:srgbClr>
              </a:outerShdw>
            </a:effectLst>
          </p:spPr>
          <p:txBody>
            <a:bodyPr lIns="254000" tIns="254000" rIns="254000" bIns="254000" anchor="ctr"/>
            <a:lstStyle/>
            <a:p>
              <a:pPr algn="ctr" defTabSz="449580">
                <a:lnSpc>
                  <a:spcPct val="120000"/>
                </a:lnSpc>
                <a:defRPr sz="2000" i="1" cap="none" spc="0">
                  <a:solidFill>
                    <a:srgbClr val="04122B"/>
                  </a:solidFill>
                  <a:latin typeface="Foco Regular"/>
                  <a:ea typeface="Foco Regular"/>
                  <a:cs typeface="Foco Regular"/>
                  <a:sym typeface="Foco Regular"/>
                </a:defRPr>
              </a:pPr>
              <a:endParaRPr/>
            </a:p>
          </p:txBody>
        </p:sp>
        <p:sp>
          <p:nvSpPr>
            <p:cNvPr id="100" name="Komplexität">
              <a:extLst>
                <a:ext uri="{FF2B5EF4-FFF2-40B4-BE49-F238E27FC236}">
                  <a16:creationId xmlns:a16="http://schemas.microsoft.com/office/drawing/2014/main" id="{DA251B71-F92F-6A4F-AD30-59752089231E}"/>
                </a:ext>
              </a:extLst>
            </p:cNvPr>
            <p:cNvSpPr txBox="1"/>
            <p:nvPr/>
          </p:nvSpPr>
          <p:spPr>
            <a:xfrm>
              <a:off x="15938375" y="6323430"/>
              <a:ext cx="1609415" cy="3777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a:latin typeface="Calibri" panose="020F0502020204030204" pitchFamily="34" charset="0"/>
                  <a:cs typeface="Calibri" panose="020F0502020204030204" pitchFamily="34" charset="0"/>
                </a:rPr>
                <a:t>Komplexität</a:t>
              </a:r>
            </a:p>
          </p:txBody>
        </p:sp>
        <p:pic>
          <p:nvPicPr>
            <p:cNvPr id="101" name="Bild" descr="Bild">
              <a:extLst>
                <a:ext uri="{FF2B5EF4-FFF2-40B4-BE49-F238E27FC236}">
                  <a16:creationId xmlns:a16="http://schemas.microsoft.com/office/drawing/2014/main" id="{DF79CDDE-9EA8-A64F-ADB0-F95A37592DE2}"/>
                </a:ext>
              </a:extLst>
            </p:cNvPr>
            <p:cNvPicPr>
              <a:picLocks noChangeAspect="1"/>
            </p:cNvPicPr>
            <p:nvPr/>
          </p:nvPicPr>
          <p:blipFill>
            <a:blip r:embed="rId5"/>
            <a:stretch>
              <a:fillRect/>
            </a:stretch>
          </p:blipFill>
          <p:spPr>
            <a:xfrm>
              <a:off x="16215177" y="5137687"/>
              <a:ext cx="939664" cy="940217"/>
            </a:xfrm>
            <a:prstGeom prst="rect">
              <a:avLst/>
            </a:prstGeom>
            <a:ln w="12700">
              <a:miter lim="400000"/>
            </a:ln>
          </p:spPr>
        </p:pic>
      </p:grpSp>
      <p:grpSp>
        <p:nvGrpSpPr>
          <p:cNvPr id="102" name="Gruppieren">
            <a:extLst>
              <a:ext uri="{FF2B5EF4-FFF2-40B4-BE49-F238E27FC236}">
                <a16:creationId xmlns:a16="http://schemas.microsoft.com/office/drawing/2014/main" id="{9576C615-E397-6244-A83D-3FE2AEDEFBDC}"/>
              </a:ext>
            </a:extLst>
          </p:cNvPr>
          <p:cNvGrpSpPr/>
          <p:nvPr/>
        </p:nvGrpSpPr>
        <p:grpSpPr>
          <a:xfrm>
            <a:off x="2830685" y="4834433"/>
            <a:ext cx="984168" cy="506315"/>
            <a:chOff x="0" y="0"/>
            <a:chExt cx="984167" cy="506313"/>
          </a:xfrm>
        </p:grpSpPr>
        <p:pic>
          <p:nvPicPr>
            <p:cNvPr id="103" name="Bild" descr="Bild">
              <a:extLst>
                <a:ext uri="{FF2B5EF4-FFF2-40B4-BE49-F238E27FC236}">
                  <a16:creationId xmlns:a16="http://schemas.microsoft.com/office/drawing/2014/main" id="{3BB6854E-F3CB-CB48-A2E4-E173E353EE2A}"/>
                </a:ext>
              </a:extLst>
            </p:cNvPr>
            <p:cNvPicPr>
              <a:picLocks noChangeAspect="1"/>
            </p:cNvPicPr>
            <p:nvPr/>
          </p:nvPicPr>
          <p:blipFill>
            <a:blip r:embed="rId6"/>
            <a:stretch>
              <a:fillRect/>
            </a:stretch>
          </p:blipFill>
          <p:spPr>
            <a:xfrm>
              <a:off x="0" y="0"/>
              <a:ext cx="406400" cy="506314"/>
            </a:xfrm>
            <a:prstGeom prst="rect">
              <a:avLst/>
            </a:prstGeom>
            <a:ln w="12700" cap="flat">
              <a:noFill/>
              <a:miter lim="400000"/>
            </a:ln>
            <a:effectLst/>
          </p:spPr>
        </p:pic>
        <p:pic>
          <p:nvPicPr>
            <p:cNvPr id="104" name="Bild" descr="Bild">
              <a:extLst>
                <a:ext uri="{FF2B5EF4-FFF2-40B4-BE49-F238E27FC236}">
                  <a16:creationId xmlns:a16="http://schemas.microsoft.com/office/drawing/2014/main" id="{9E4669C4-982A-254C-B745-6FF30E6AAFFA}"/>
                </a:ext>
              </a:extLst>
            </p:cNvPr>
            <p:cNvPicPr>
              <a:picLocks noChangeAspect="1"/>
            </p:cNvPicPr>
            <p:nvPr/>
          </p:nvPicPr>
          <p:blipFill>
            <a:blip r:embed="rId6"/>
            <a:stretch>
              <a:fillRect/>
            </a:stretch>
          </p:blipFill>
          <p:spPr>
            <a:xfrm>
              <a:off x="577767" y="0"/>
              <a:ext cx="406401" cy="506314"/>
            </a:xfrm>
            <a:prstGeom prst="rect">
              <a:avLst/>
            </a:prstGeom>
            <a:ln w="12700" cap="flat">
              <a:noFill/>
              <a:miter lim="400000"/>
            </a:ln>
            <a:effectLst/>
          </p:spPr>
        </p:pic>
      </p:grpSp>
      <p:pic>
        <p:nvPicPr>
          <p:cNvPr id="105" name="Bild" descr="Bild">
            <a:extLst>
              <a:ext uri="{FF2B5EF4-FFF2-40B4-BE49-F238E27FC236}">
                <a16:creationId xmlns:a16="http://schemas.microsoft.com/office/drawing/2014/main" id="{D534CDAE-74E4-1E4B-AE79-6E924A530BBD}"/>
              </a:ext>
            </a:extLst>
          </p:cNvPr>
          <p:cNvPicPr>
            <a:picLocks noChangeAspect="1"/>
          </p:cNvPicPr>
          <p:nvPr/>
        </p:nvPicPr>
        <p:blipFill>
          <a:blip r:embed="rId7"/>
          <a:stretch>
            <a:fillRect/>
          </a:stretch>
        </p:blipFill>
        <p:spPr>
          <a:xfrm>
            <a:off x="18114610" y="1446077"/>
            <a:ext cx="533401" cy="513297"/>
          </a:xfrm>
          <a:prstGeom prst="rect">
            <a:avLst/>
          </a:prstGeom>
          <a:ln w="12700">
            <a:miter lim="400000"/>
          </a:ln>
        </p:spPr>
      </p:pic>
      <p:pic>
        <p:nvPicPr>
          <p:cNvPr id="106" name="Bild" descr="Bild">
            <a:extLst>
              <a:ext uri="{FF2B5EF4-FFF2-40B4-BE49-F238E27FC236}">
                <a16:creationId xmlns:a16="http://schemas.microsoft.com/office/drawing/2014/main" id="{2F5E56A1-EA75-F54D-949F-C09742FB10C2}"/>
              </a:ext>
            </a:extLst>
          </p:cNvPr>
          <p:cNvPicPr>
            <a:picLocks noChangeAspect="1"/>
          </p:cNvPicPr>
          <p:nvPr/>
        </p:nvPicPr>
        <p:blipFill>
          <a:blip r:embed="rId8"/>
          <a:stretch>
            <a:fillRect/>
          </a:stretch>
        </p:blipFill>
        <p:spPr>
          <a:xfrm>
            <a:off x="20979776" y="721782"/>
            <a:ext cx="533401" cy="458503"/>
          </a:xfrm>
          <a:prstGeom prst="rect">
            <a:avLst/>
          </a:prstGeom>
          <a:ln w="12700">
            <a:miter lim="400000"/>
          </a:ln>
        </p:spPr>
      </p:pic>
      <p:pic>
        <p:nvPicPr>
          <p:cNvPr id="107" name="Bild" descr="Bild">
            <a:extLst>
              <a:ext uri="{FF2B5EF4-FFF2-40B4-BE49-F238E27FC236}">
                <a16:creationId xmlns:a16="http://schemas.microsoft.com/office/drawing/2014/main" id="{28A330C3-7A0D-1F4F-8B7D-25533129254F}"/>
              </a:ext>
            </a:extLst>
          </p:cNvPr>
          <p:cNvPicPr>
            <a:picLocks noChangeAspect="1"/>
          </p:cNvPicPr>
          <p:nvPr/>
        </p:nvPicPr>
        <p:blipFill>
          <a:blip r:embed="rId9"/>
          <a:stretch>
            <a:fillRect/>
          </a:stretch>
        </p:blipFill>
        <p:spPr>
          <a:xfrm>
            <a:off x="2770522" y="11737585"/>
            <a:ext cx="495113" cy="565151"/>
          </a:xfrm>
          <a:prstGeom prst="rect">
            <a:avLst/>
          </a:prstGeom>
          <a:ln w="12700">
            <a:miter lim="400000"/>
          </a:ln>
        </p:spPr>
      </p:pic>
      <p:pic>
        <p:nvPicPr>
          <p:cNvPr id="108" name="Bild" descr="Bild">
            <a:extLst>
              <a:ext uri="{FF2B5EF4-FFF2-40B4-BE49-F238E27FC236}">
                <a16:creationId xmlns:a16="http://schemas.microsoft.com/office/drawing/2014/main" id="{8A06D277-7B44-7E43-9B76-5B01FFFFD002}"/>
              </a:ext>
            </a:extLst>
          </p:cNvPr>
          <p:cNvPicPr>
            <a:picLocks noChangeAspect="1"/>
          </p:cNvPicPr>
          <p:nvPr/>
        </p:nvPicPr>
        <p:blipFill>
          <a:blip r:embed="rId9"/>
          <a:stretch>
            <a:fillRect/>
          </a:stretch>
        </p:blipFill>
        <p:spPr>
          <a:xfrm>
            <a:off x="22607488" y="11737585"/>
            <a:ext cx="495113" cy="565151"/>
          </a:xfrm>
          <a:prstGeom prst="rect">
            <a:avLst/>
          </a:prstGeom>
          <a:ln w="12700">
            <a:miter lim="400000"/>
          </a:ln>
        </p:spPr>
      </p:pic>
      <p:pic>
        <p:nvPicPr>
          <p:cNvPr id="109" name="Bild" descr="Bild">
            <a:extLst>
              <a:ext uri="{FF2B5EF4-FFF2-40B4-BE49-F238E27FC236}">
                <a16:creationId xmlns:a16="http://schemas.microsoft.com/office/drawing/2014/main" id="{F01599AE-FB9F-7E44-9C87-74BA34B8D405}"/>
              </a:ext>
            </a:extLst>
          </p:cNvPr>
          <p:cNvPicPr>
            <a:picLocks noChangeAspect="1"/>
          </p:cNvPicPr>
          <p:nvPr/>
        </p:nvPicPr>
        <p:blipFill>
          <a:blip r:embed="rId10">
            <a:alphaModFix amt="49733"/>
          </a:blip>
          <a:stretch>
            <a:fillRect/>
          </a:stretch>
        </p:blipFill>
        <p:spPr>
          <a:xfrm>
            <a:off x="2845453" y="2498617"/>
            <a:ext cx="1684123" cy="1684123"/>
          </a:xfrm>
          <a:prstGeom prst="rect">
            <a:avLst/>
          </a:prstGeom>
          <a:ln w="12700">
            <a:miter lim="400000"/>
          </a:ln>
        </p:spPr>
      </p:pic>
    </p:spTree>
    <p:extLst>
      <p:ext uri="{BB962C8B-B14F-4D97-AF65-F5344CB8AC3E}">
        <p14:creationId xmlns:p14="http://schemas.microsoft.com/office/powerpoint/2010/main" val="1567237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a:t>Schätzen der Komplexität der User Story</a:t>
            </a:r>
          </a:p>
        </p:txBody>
      </p:sp>
      <p:sp>
        <p:nvSpPr>
          <p:cNvPr id="3" name="Text Placeholder 2"/>
          <p:cNvSpPr>
            <a:spLocks noGrp="1"/>
          </p:cNvSpPr>
          <p:nvPr>
            <p:ph type="body" sz="quarter" idx="13"/>
          </p:nvPr>
        </p:nvSpPr>
        <p:spPr>
          <a:xfrm>
            <a:off x="12460147" y="2394926"/>
            <a:ext cx="11105776" cy="7925858"/>
          </a:xfrm>
        </p:spPr>
        <p:txBody>
          <a:bodyPr/>
          <a:lstStyle/>
          <a:p>
            <a:r>
              <a:rPr lang="de-DE" sz="3200" b="1"/>
              <a:t>Warum schätzt man sowohl das </a:t>
            </a:r>
            <a:r>
              <a:rPr lang="de-DE" sz="3200" b="1" err="1"/>
              <a:t>Product</a:t>
            </a:r>
            <a:r>
              <a:rPr lang="de-DE" sz="3200" b="1"/>
              <a:t> </a:t>
            </a:r>
            <a:r>
              <a:rPr lang="de-DE" sz="3200" b="1" err="1"/>
              <a:t>Backlog</a:t>
            </a:r>
            <a:r>
              <a:rPr lang="de-DE" sz="3200" b="1"/>
              <a:t> als auch das Sprint </a:t>
            </a:r>
            <a:r>
              <a:rPr lang="de-DE" sz="3200" b="1" err="1"/>
              <a:t>Backlog</a:t>
            </a:r>
            <a:r>
              <a:rPr lang="de-DE" sz="3200" b="1"/>
              <a:t>?</a:t>
            </a:r>
          </a:p>
          <a:p>
            <a:pPr>
              <a:spcBef>
                <a:spcPts val="1200"/>
              </a:spcBef>
            </a:pPr>
            <a:r>
              <a:rPr lang="de-DE" sz="3200" b="1" err="1"/>
              <a:t>Product</a:t>
            </a:r>
            <a:r>
              <a:rPr lang="de-DE" sz="3200" b="1"/>
              <a:t> </a:t>
            </a:r>
            <a:r>
              <a:rPr lang="de-DE" sz="3200" b="1" err="1"/>
              <a:t>Backlog</a:t>
            </a:r>
            <a:r>
              <a:rPr lang="de-DE" sz="3200" b="1"/>
              <a:t>:</a:t>
            </a:r>
          </a:p>
          <a:p>
            <a:pPr marL="457200" indent="-457200">
              <a:buClr>
                <a:schemeClr val="accent4"/>
              </a:buClr>
              <a:buFont typeface="Wingdings" pitchFamily="2" charset="2"/>
              <a:buChar char="§"/>
            </a:pPr>
            <a:r>
              <a:rPr lang="de-DE" sz="3200"/>
              <a:t>Um langfristig Vorhersagen treffen zu können</a:t>
            </a:r>
          </a:p>
          <a:p>
            <a:pPr marL="457200" indent="-457200">
              <a:buClr>
                <a:schemeClr val="accent4"/>
              </a:buClr>
              <a:buFont typeface="Wingdings" pitchFamily="2" charset="2"/>
              <a:buChar char="§"/>
            </a:pPr>
            <a:r>
              <a:rPr lang="de-DE" sz="3200"/>
              <a:t>Es unterstützt den </a:t>
            </a:r>
            <a:r>
              <a:rPr lang="de-DE" sz="3200" err="1"/>
              <a:t>Product</a:t>
            </a:r>
            <a:r>
              <a:rPr lang="de-DE" sz="3200"/>
              <a:t> </a:t>
            </a:r>
            <a:r>
              <a:rPr lang="de-DE" sz="3200" err="1"/>
              <a:t>Owner</a:t>
            </a:r>
            <a:r>
              <a:rPr lang="de-DE" sz="3200"/>
              <a:t> bei der Priorisierung</a:t>
            </a:r>
          </a:p>
          <a:p>
            <a:pPr marL="457200" indent="-457200">
              <a:buClr>
                <a:schemeClr val="accent4"/>
              </a:buClr>
              <a:buFont typeface="Wingdings" pitchFamily="2" charset="2"/>
              <a:buChar char="§"/>
            </a:pPr>
            <a:r>
              <a:rPr lang="de-DE" sz="3200"/>
              <a:t>Es schafft ein gemeinsames Teamwissen über ein bestimmtes Element</a:t>
            </a:r>
          </a:p>
          <a:p>
            <a:r>
              <a:rPr lang="de-DE" sz="3200" b="1"/>
              <a:t>Sprint </a:t>
            </a:r>
            <a:r>
              <a:rPr lang="de-DE" sz="3200" b="1" err="1"/>
              <a:t>Backlog</a:t>
            </a:r>
            <a:r>
              <a:rPr lang="de-DE" sz="3200" b="1"/>
              <a:t>: </a:t>
            </a:r>
          </a:p>
          <a:p>
            <a:pPr marL="457200" indent="-457200">
              <a:buClr>
                <a:schemeClr val="accent4"/>
              </a:buClr>
              <a:buFont typeface="Wingdings" pitchFamily="2" charset="2"/>
              <a:buChar char="§"/>
            </a:pPr>
            <a:r>
              <a:rPr lang="de-DE" sz="3200"/>
              <a:t>Um zu bestimmen, wie viel Arbeit in den Sprint eingebracht werden kann</a:t>
            </a:r>
          </a:p>
          <a:p>
            <a:pPr marL="457200" indent="-457200">
              <a:buClr>
                <a:schemeClr val="accent4"/>
              </a:buClr>
              <a:buFont typeface="Wingdings" pitchFamily="2" charset="2"/>
              <a:buChar char="§"/>
            </a:pPr>
            <a:r>
              <a:rPr lang="de-DE" sz="3200"/>
              <a:t>Um die Arbeit besser zu koordinieren</a:t>
            </a:r>
          </a:p>
          <a:p>
            <a:endParaRPr lang="de-DE" sz="3200" b="1"/>
          </a:p>
          <a:p>
            <a:r>
              <a:rPr lang="de-DE" sz="3200" b="1"/>
              <a:t>HINWEIS:</a:t>
            </a:r>
          </a:p>
          <a:p>
            <a:pPr marL="457200" indent="-457200">
              <a:buClr>
                <a:schemeClr val="accent4"/>
              </a:buClr>
              <a:buFont typeface="Wingdings" pitchFamily="2" charset="2"/>
              <a:buChar char="§"/>
            </a:pPr>
            <a:r>
              <a:rPr lang="de-DE" sz="3200"/>
              <a:t>User-Story-Komplexität = Charakteristik der Story</a:t>
            </a:r>
          </a:p>
          <a:p>
            <a:pPr marL="457200" indent="-457200">
              <a:buClr>
                <a:schemeClr val="accent4"/>
              </a:buClr>
              <a:buFont typeface="Wingdings" pitchFamily="2" charset="2"/>
              <a:buChar char="§"/>
            </a:pPr>
            <a:r>
              <a:rPr lang="de-DE" sz="3200"/>
              <a:t>User-Story-Zeitschätzung = Merkmal des Teams</a:t>
            </a:r>
          </a:p>
          <a:p>
            <a:endParaRPr lang="de-DE" sz="3200"/>
          </a:p>
          <a:p>
            <a:r>
              <a:rPr lang="en-US" sz="3200" b="1">
                <a:solidFill>
                  <a:schemeClr val="tx2">
                    <a:lumMod val="25000"/>
                  </a:schemeClr>
                </a:solidFill>
                <a:latin typeface="MarkOT-Book" panose="020B0604020101010102" pitchFamily="34" charset="77"/>
                <a:ea typeface="Segoe UI Symbol" panose="020B0502040204020203" pitchFamily="34" charset="0"/>
              </a:rPr>
              <a:t>Story complexity </a:t>
            </a:r>
            <a:r>
              <a:rPr lang="de-DE" sz="3200">
                <a:solidFill>
                  <a:schemeClr val="tx2">
                    <a:lumMod val="10000"/>
                  </a:schemeClr>
                </a:solidFill>
              </a:rPr>
              <a:t>≠ </a:t>
            </a:r>
            <a:r>
              <a:rPr lang="en-US" sz="3200" b="1">
                <a:solidFill>
                  <a:schemeClr val="tx2">
                    <a:lumMod val="25000"/>
                  </a:schemeClr>
                </a:solidFill>
                <a:latin typeface="MarkOT-Book" panose="020B0604020101010102" pitchFamily="34" charset="77"/>
                <a:ea typeface="Segoe UI Symbol" panose="020B0502040204020203" pitchFamily="34" charset="0"/>
              </a:rPr>
              <a:t>story time estimation</a:t>
            </a:r>
            <a:endParaRPr lang="de-DE" sz="3200"/>
          </a:p>
        </p:txBody>
      </p:sp>
      <p:pic>
        <p:nvPicPr>
          <p:cNvPr id="4" name="Picture 2" descr="Image for post"/>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241118" y="4130136"/>
            <a:ext cx="10216068" cy="666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93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de-DE"/>
              <a:t>Story Points schätzen</a:t>
            </a:r>
          </a:p>
        </p:txBody>
      </p:sp>
      <p:pic>
        <p:nvPicPr>
          <p:cNvPr id="4" name="Picture 2" descr="Learn How to Draw a House Scenery for Kids (Scenes) Step by Step : Drawing  Tutorials"/>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b="4970"/>
          <a:stretch/>
        </p:blipFill>
        <p:spPr bwMode="auto">
          <a:xfrm>
            <a:off x="1503472" y="4777974"/>
            <a:ext cx="6715391" cy="4522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raw A Landscape - Lessons - Blendspace"/>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15872" y="4936335"/>
            <a:ext cx="7435590" cy="4182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65623" y="9451845"/>
            <a:ext cx="7527361" cy="471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7" tIns="50797" rIns="50797" bIns="50797" numCol="1" spcCol="38100" rtlCol="0" anchor="ctr">
            <a:spAutoFit/>
          </a:bodyPr>
          <a:lstStyle/>
          <a:p>
            <a:pPr algn="ctr" defTabSz="825417" hangingPunct="0"/>
            <a:r>
              <a:rPr lang="en-US" sz="2400" b="1">
                <a:solidFill>
                  <a:srgbClr val="0A2746"/>
                </a:solidFill>
                <a:latin typeface="Avenir Next Demi Bold" panose="020B0503020202020204" pitchFamily="34" charset="0"/>
              </a:rPr>
              <a:t>SP = 8</a:t>
            </a:r>
            <a:endParaRPr lang="de-DE" sz="2400" b="1" cap="all" spc="175">
              <a:solidFill>
                <a:srgbClr val="0A2746"/>
              </a:solidFill>
              <a:latin typeface="Avenir Next Demi Bold" panose="020B0503020202020204" pitchFamily="34" charset="0"/>
              <a:sym typeface="Filson Pro Regular"/>
            </a:endParaRPr>
          </a:p>
        </p:txBody>
      </p:sp>
      <p:sp>
        <p:nvSpPr>
          <p:cNvPr id="8" name="TextBox 7"/>
          <p:cNvSpPr txBox="1"/>
          <p:nvPr/>
        </p:nvSpPr>
        <p:spPr>
          <a:xfrm>
            <a:off x="1777925" y="9370334"/>
            <a:ext cx="6166483" cy="483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7" tIns="50797" rIns="50797" bIns="50797" numCol="1" spcCol="38100" rtlCol="0" anchor="ctr">
            <a:spAutoFit/>
          </a:bodyPr>
          <a:lstStyle/>
          <a:p>
            <a:pPr algn="ctr" defTabSz="825417" hangingPunct="0"/>
            <a:r>
              <a:rPr lang="en-US" sz="2400" b="1">
                <a:solidFill>
                  <a:srgbClr val="0A2746"/>
                </a:solidFill>
                <a:latin typeface="Avenir Next Demi Bold" panose="020B0503020202020204" pitchFamily="34" charset="0"/>
              </a:rPr>
              <a:t>SP = ?</a:t>
            </a:r>
            <a:endParaRPr lang="de-DE" sz="2400" b="1" cap="all" spc="175">
              <a:solidFill>
                <a:srgbClr val="0A2746"/>
              </a:solidFill>
              <a:latin typeface="Avenir Next Demi Bold" panose="020B0503020202020204" pitchFamily="34" charset="0"/>
              <a:sym typeface="Filson Pro Regular"/>
            </a:endParaRPr>
          </a:p>
        </p:txBody>
      </p:sp>
      <p:sp>
        <p:nvSpPr>
          <p:cNvPr id="9" name="TextBox 8"/>
          <p:cNvSpPr txBox="1"/>
          <p:nvPr/>
        </p:nvSpPr>
        <p:spPr>
          <a:xfrm>
            <a:off x="16098073" y="9451845"/>
            <a:ext cx="6294065" cy="483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7" tIns="50797" rIns="50797" bIns="50797" numCol="1" spcCol="38100" rtlCol="0" anchor="ctr">
            <a:spAutoFit/>
          </a:bodyPr>
          <a:lstStyle/>
          <a:p>
            <a:pPr algn="ctr" defTabSz="825417" hangingPunct="0"/>
            <a:r>
              <a:rPr lang="en-US" sz="2400" b="1">
                <a:solidFill>
                  <a:srgbClr val="0A2746"/>
                </a:solidFill>
                <a:latin typeface="Avenir Next Demi Bold" panose="020B0503020202020204" pitchFamily="34" charset="0"/>
              </a:rPr>
              <a:t>SP = ?</a:t>
            </a:r>
            <a:endParaRPr lang="de-DE" sz="2400" b="1" cap="all" spc="175">
              <a:solidFill>
                <a:srgbClr val="0A2746"/>
              </a:solidFill>
              <a:latin typeface="Avenir Next Demi Bold" panose="020B0503020202020204" pitchFamily="34" charset="0"/>
              <a:sym typeface="Filson Pro Regular"/>
            </a:endParaRPr>
          </a:p>
        </p:txBody>
      </p:sp>
      <p:pic>
        <p:nvPicPr>
          <p:cNvPr id="3" name="Picture 9" descr="Diagram, engineering drawing&#10;&#10;Description automatically generated">
            <a:extLst>
              <a:ext uri="{FF2B5EF4-FFF2-40B4-BE49-F238E27FC236}">
                <a16:creationId xmlns:a16="http://schemas.microsoft.com/office/drawing/2014/main" id="{457DE727-47B0-F91A-A8CA-7E65E7509145}"/>
              </a:ext>
            </a:extLst>
          </p:cNvPr>
          <p:cNvPicPr>
            <a:picLocks noChangeAspect="1"/>
          </p:cNvPicPr>
          <p:nvPr/>
        </p:nvPicPr>
        <p:blipFill>
          <a:blip r:embed="rId4">
            <a:duotone>
              <a:schemeClr val="accent4">
                <a:shade val="45000"/>
                <a:satMod val="135000"/>
              </a:schemeClr>
              <a:prstClr val="white"/>
            </a:duotone>
          </a:blip>
          <a:stretch>
            <a:fillRect/>
          </a:stretch>
        </p:blipFill>
        <p:spPr>
          <a:xfrm>
            <a:off x="8863011" y="5047190"/>
            <a:ext cx="6281659" cy="4247159"/>
          </a:xfrm>
          <a:prstGeom prst="rect">
            <a:avLst/>
          </a:prstGeom>
        </p:spPr>
      </p:pic>
    </p:spTree>
    <p:extLst>
      <p:ext uri="{BB962C8B-B14F-4D97-AF65-F5344CB8AC3E}">
        <p14:creationId xmlns:p14="http://schemas.microsoft.com/office/powerpoint/2010/main" val="3250423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Agile Project KPIs</a:t>
            </a:r>
            <a:endParaRPr lang="de-DE"/>
          </a:p>
        </p:txBody>
      </p:sp>
    </p:spTree>
    <p:extLst>
      <p:ext uri="{BB962C8B-B14F-4D97-AF65-F5344CB8AC3E}">
        <p14:creationId xmlns:p14="http://schemas.microsoft.com/office/powerpoint/2010/main" val="30647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4122B"/>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a:solidFill>
                  <a:schemeClr val="bg1"/>
                </a:solidFill>
              </a:rPr>
              <a:t>Agile Project KPIs</a:t>
            </a:r>
            <a:endParaRPr lang="de-DE">
              <a:solidFill>
                <a:schemeClr val="bg1"/>
              </a:solidFill>
            </a:endParaRPr>
          </a:p>
        </p:txBody>
      </p:sp>
      <p:sp>
        <p:nvSpPr>
          <p:cNvPr id="3" name="Text Placeholder 2"/>
          <p:cNvSpPr>
            <a:spLocks noGrp="1"/>
          </p:cNvSpPr>
          <p:nvPr>
            <p:ph type="body" sz="quarter" idx="13"/>
          </p:nvPr>
        </p:nvSpPr>
        <p:spPr/>
        <p:txBody>
          <a:bodyPr/>
          <a:lstStyle/>
          <a:p>
            <a:endParaRPr lang="de-DE"/>
          </a:p>
        </p:txBody>
      </p:sp>
      <p:pic>
        <p:nvPicPr>
          <p:cNvPr id="4" name="Picture 3"/>
          <p:cNvPicPr>
            <a:picLocks noChangeAspect="1"/>
          </p:cNvPicPr>
          <p:nvPr/>
        </p:nvPicPr>
        <p:blipFill>
          <a:blip r:embed="rId2"/>
          <a:stretch>
            <a:fillRect/>
          </a:stretch>
        </p:blipFill>
        <p:spPr>
          <a:xfrm>
            <a:off x="1606550" y="2528382"/>
            <a:ext cx="21648169" cy="9737550"/>
          </a:xfrm>
          <a:prstGeom prst="rect">
            <a:avLst/>
          </a:prstGeom>
          <a:solidFill>
            <a:srgbClr val="27D6EB"/>
          </a:solidFill>
        </p:spPr>
      </p:pic>
    </p:spTree>
    <p:extLst>
      <p:ext uri="{BB962C8B-B14F-4D97-AF65-F5344CB8AC3E}">
        <p14:creationId xmlns:p14="http://schemas.microsoft.com/office/powerpoint/2010/main" val="2214161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72D8BA-5B29-71DB-DD2D-CE76E9BC6E18}"/>
              </a:ext>
            </a:extLst>
          </p:cNvPr>
          <p:cNvSpPr>
            <a:spLocks noGrp="1"/>
          </p:cNvSpPr>
          <p:nvPr>
            <p:ph type="body" sz="quarter" idx="12"/>
          </p:nvPr>
        </p:nvSpPr>
        <p:spPr/>
        <p:txBody>
          <a:bodyPr lIns="91440" tIns="45720" rIns="91440" bIns="45720" anchor="ctr"/>
          <a:lstStyle/>
          <a:p>
            <a:r>
              <a:rPr lang="en-US" dirty="0">
                <a:latin typeface="Avenir Next"/>
              </a:rPr>
              <a:t>Sprint accuracy</a:t>
            </a:r>
            <a:endParaRPr lang="en-US" dirty="0"/>
          </a:p>
        </p:txBody>
      </p:sp>
      <p:pic>
        <p:nvPicPr>
          <p:cNvPr id="4" name="Picture 4" descr="Chart, bar chart&#10;&#10;Description automatically generated">
            <a:extLst>
              <a:ext uri="{FF2B5EF4-FFF2-40B4-BE49-F238E27FC236}">
                <a16:creationId xmlns:a16="http://schemas.microsoft.com/office/drawing/2014/main" id="{FEC6CF76-AF7A-6295-F67D-6C4F38D6512C}"/>
              </a:ext>
            </a:extLst>
          </p:cNvPr>
          <p:cNvPicPr>
            <a:picLocks noChangeAspect="1"/>
          </p:cNvPicPr>
          <p:nvPr/>
        </p:nvPicPr>
        <p:blipFill>
          <a:blip r:embed="rId2"/>
          <a:stretch>
            <a:fillRect/>
          </a:stretch>
        </p:blipFill>
        <p:spPr>
          <a:xfrm>
            <a:off x="4952398" y="2893123"/>
            <a:ext cx="13582555" cy="9010818"/>
          </a:xfrm>
          <a:prstGeom prst="rect">
            <a:avLst/>
          </a:prstGeom>
        </p:spPr>
      </p:pic>
    </p:spTree>
    <p:extLst>
      <p:ext uri="{BB962C8B-B14F-4D97-AF65-F5344CB8AC3E}">
        <p14:creationId xmlns:p14="http://schemas.microsoft.com/office/powerpoint/2010/main" val="656571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drinnen, Hund, Bett, legend enthält.&#10;&#10;Automatisch generierte Beschreibung">
            <a:extLst>
              <a:ext uri="{FF2B5EF4-FFF2-40B4-BE49-F238E27FC236}">
                <a16:creationId xmlns:a16="http://schemas.microsoft.com/office/drawing/2014/main" id="{EF9CA63E-355D-314C-921A-BCC2993B3624}"/>
              </a:ext>
            </a:extLst>
          </p:cNvPr>
          <p:cNvPicPr>
            <a:picLocks noChangeAspect="1"/>
          </p:cNvPicPr>
          <p:nvPr/>
        </p:nvPicPr>
        <p:blipFill>
          <a:blip r:embed="rId3"/>
          <a:stretch>
            <a:fillRect/>
          </a:stretch>
        </p:blipFill>
        <p:spPr>
          <a:xfrm>
            <a:off x="5892667" y="0"/>
            <a:ext cx="20574000" cy="13716000"/>
          </a:xfrm>
          <a:prstGeom prst="rect">
            <a:avLst/>
          </a:prstGeom>
        </p:spPr>
      </p:pic>
      <p:sp>
        <p:nvSpPr>
          <p:cNvPr id="12" name="Rechteck 11">
            <a:extLst>
              <a:ext uri="{FF2B5EF4-FFF2-40B4-BE49-F238E27FC236}">
                <a16:creationId xmlns:a16="http://schemas.microsoft.com/office/drawing/2014/main" id="{57187B92-4596-5146-BE6E-F6AAFB8EF924}"/>
              </a:ext>
            </a:extLst>
          </p:cNvPr>
          <p:cNvSpPr/>
          <p:nvPr/>
        </p:nvSpPr>
        <p:spPr>
          <a:xfrm>
            <a:off x="7827782" y="0"/>
            <a:ext cx="18638885" cy="13716000"/>
          </a:xfrm>
          <a:prstGeom prst="rect">
            <a:avLst/>
          </a:prstGeom>
          <a:solidFill>
            <a:srgbClr val="0A284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hteck 3">
            <a:extLst>
              <a:ext uri="{FF2B5EF4-FFF2-40B4-BE49-F238E27FC236}">
                <a16:creationId xmlns:a16="http://schemas.microsoft.com/office/drawing/2014/main" id="{8CA30614-B0DE-204A-9365-CCEBE08473FC}"/>
              </a:ext>
            </a:extLst>
          </p:cNvPr>
          <p:cNvSpPr/>
          <p:nvPr/>
        </p:nvSpPr>
        <p:spPr>
          <a:xfrm>
            <a:off x="0" y="0"/>
            <a:ext cx="7827782"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Grafik 5">
            <a:hlinkClick r:id="rId4"/>
            <a:extLst>
              <a:ext uri="{FF2B5EF4-FFF2-40B4-BE49-F238E27FC236}">
                <a16:creationId xmlns:a16="http://schemas.microsoft.com/office/drawing/2014/main" id="{B1FF76DA-641F-B147-8DB3-473A0652283E}"/>
              </a:ext>
            </a:extLst>
          </p:cNvPr>
          <p:cNvPicPr>
            <a:picLocks noChangeAspect="1"/>
          </p:cNvPicPr>
          <p:nvPr/>
        </p:nvPicPr>
        <p:blipFill rotWithShape="1">
          <a:blip r:embed="rId5"/>
          <a:srcRect r="83272"/>
          <a:stretch/>
        </p:blipFill>
        <p:spPr>
          <a:xfrm>
            <a:off x="769053" y="12594612"/>
            <a:ext cx="476651" cy="438366"/>
          </a:xfrm>
          <a:prstGeom prst="rect">
            <a:avLst/>
          </a:prstGeom>
        </p:spPr>
      </p:pic>
      <p:sp>
        <p:nvSpPr>
          <p:cNvPr id="7" name="Textfeld 6">
            <a:extLst>
              <a:ext uri="{FF2B5EF4-FFF2-40B4-BE49-F238E27FC236}">
                <a16:creationId xmlns:a16="http://schemas.microsoft.com/office/drawing/2014/main" id="{5AC924B3-AEDA-994D-8284-8C498D303100}"/>
              </a:ext>
            </a:extLst>
          </p:cNvPr>
          <p:cNvSpPr txBox="1"/>
          <p:nvPr/>
        </p:nvSpPr>
        <p:spPr>
          <a:xfrm>
            <a:off x="692853" y="10009102"/>
            <a:ext cx="4378869" cy="1526950"/>
          </a:xfrm>
          <a:prstGeom prst="rect">
            <a:avLst/>
          </a:prstGeom>
        </p:spPr>
        <p:txBody>
          <a:bodyPr anchor="t"/>
          <a:lstStyle>
            <a:lvl1pPr indent="0" defTabSz="1828709">
              <a:lnSpc>
                <a:spcPct val="120000"/>
              </a:lnSpc>
              <a:spcBef>
                <a:spcPts val="300"/>
              </a:spcBef>
              <a:buFont typeface="Arial" panose="020B0604020202020204" pitchFamily="34" charset="0"/>
              <a:buNone/>
              <a:defRPr sz="3600" b="1" i="0">
                <a:solidFill>
                  <a:schemeClr val="accent4"/>
                </a:solidFill>
                <a:latin typeface="Avenir Next" panose="020B0503020202020204" pitchFamily="34" charset="0"/>
                <a:cs typeface="Arial" panose="020B0604020202020204" pitchFamily="34" charset="0"/>
              </a:defRPr>
            </a:lvl1pPr>
            <a:lvl2pPr marL="1371531" indent="-457177" defTabSz="1828709">
              <a:lnSpc>
                <a:spcPct val="90000"/>
              </a:lnSpc>
              <a:spcBef>
                <a:spcPts val="1000"/>
              </a:spcBef>
              <a:buFont typeface="Arial" panose="020B0604020202020204" pitchFamily="34" charset="0"/>
              <a:buChar char="•"/>
              <a:defRPr sz="4800"/>
            </a:lvl2pPr>
            <a:lvl3pPr marL="2285886" indent="-457177" defTabSz="1828709">
              <a:lnSpc>
                <a:spcPct val="90000"/>
              </a:lnSpc>
              <a:spcBef>
                <a:spcPts val="1000"/>
              </a:spcBef>
              <a:buFont typeface="Arial" panose="020B0604020202020204" pitchFamily="34" charset="0"/>
              <a:buChar char="•"/>
              <a:defRPr sz="4000"/>
            </a:lvl3pPr>
            <a:lvl4pPr marL="3200240" indent="-457177" defTabSz="1828709">
              <a:lnSpc>
                <a:spcPct val="90000"/>
              </a:lnSpc>
              <a:spcBef>
                <a:spcPts val="1000"/>
              </a:spcBef>
              <a:buFont typeface="Arial" panose="020B0604020202020204" pitchFamily="34" charset="0"/>
              <a:buChar char="•"/>
              <a:defRPr sz="3600"/>
            </a:lvl4pPr>
            <a:lvl5pPr marL="4114594" indent="-457177" defTabSz="1828709">
              <a:lnSpc>
                <a:spcPct val="90000"/>
              </a:lnSpc>
              <a:spcBef>
                <a:spcPts val="1000"/>
              </a:spcBef>
              <a:buFont typeface="Arial" panose="020B0604020202020204" pitchFamily="34" charset="0"/>
              <a:buChar char="•"/>
              <a:defRPr sz="3600"/>
            </a:lvl5pPr>
            <a:lvl6pPr marL="5028949" indent="-457177" defTabSz="1828709">
              <a:lnSpc>
                <a:spcPct val="90000"/>
              </a:lnSpc>
              <a:spcBef>
                <a:spcPts val="1000"/>
              </a:spcBef>
              <a:buFont typeface="Arial" panose="020B0604020202020204" pitchFamily="34" charset="0"/>
              <a:buChar char="•"/>
              <a:defRPr sz="3600"/>
            </a:lvl6pPr>
            <a:lvl7pPr marL="5943303" indent="-457177" defTabSz="1828709">
              <a:lnSpc>
                <a:spcPct val="90000"/>
              </a:lnSpc>
              <a:spcBef>
                <a:spcPts val="1000"/>
              </a:spcBef>
              <a:buFont typeface="Arial" panose="020B0604020202020204" pitchFamily="34" charset="0"/>
              <a:buChar char="•"/>
              <a:defRPr sz="3600"/>
            </a:lvl7pPr>
            <a:lvl8pPr marL="6857657" indent="-457177" defTabSz="1828709">
              <a:lnSpc>
                <a:spcPct val="90000"/>
              </a:lnSpc>
              <a:spcBef>
                <a:spcPts val="1000"/>
              </a:spcBef>
              <a:buFont typeface="Arial" panose="020B0604020202020204" pitchFamily="34" charset="0"/>
              <a:buChar char="•"/>
              <a:defRPr sz="3600"/>
            </a:lvl8pPr>
            <a:lvl9pPr marL="7772011" indent="-457177" defTabSz="1828709">
              <a:lnSpc>
                <a:spcPct val="90000"/>
              </a:lnSpc>
              <a:spcBef>
                <a:spcPts val="1000"/>
              </a:spcBef>
              <a:buFont typeface="Arial" panose="020B0604020202020204" pitchFamily="34" charset="0"/>
              <a:buChar char="•"/>
              <a:defRPr sz="3600"/>
            </a:lvl9pPr>
          </a:lstStyle>
          <a:p>
            <a:r>
              <a:rPr lang="de-DE" sz="3000">
                <a:solidFill>
                  <a:schemeClr val="bg1"/>
                </a:solidFill>
              </a:rPr>
              <a:t>Blogs</a:t>
            </a:r>
          </a:p>
          <a:p>
            <a:pPr>
              <a:lnSpc>
                <a:spcPct val="100000"/>
              </a:lnSpc>
            </a:pPr>
            <a:r>
              <a:rPr lang="de-DE" sz="2400" b="0">
                <a:solidFill>
                  <a:schemeClr val="bg1"/>
                </a:solidFill>
                <a:hlinkClick r:id="rId6">
                  <a:extLst>
                    <a:ext uri="{A12FA001-AC4F-418D-AE19-62706E023703}">
                      <ahyp:hlinkClr xmlns:ahyp="http://schemas.microsoft.com/office/drawing/2018/hyperlinkcolor" val="tx"/>
                    </a:ext>
                  </a:extLst>
                </a:hlinkClick>
              </a:rPr>
              <a:t>https://blubito.de/blog/</a:t>
            </a:r>
            <a:r>
              <a:rPr lang="de-DE" sz="2400" b="0">
                <a:solidFill>
                  <a:schemeClr val="bg1"/>
                </a:solidFill>
              </a:rPr>
              <a:t>       </a:t>
            </a:r>
            <a:r>
              <a:rPr lang="de-DE" sz="2400" b="0">
                <a:solidFill>
                  <a:schemeClr val="bg1"/>
                </a:solidFill>
                <a:hlinkClick r:id="rId7">
                  <a:extLst>
                    <a:ext uri="{A12FA001-AC4F-418D-AE19-62706E023703}">
                      <ahyp:hlinkClr xmlns:ahyp="http://schemas.microsoft.com/office/drawing/2018/hyperlinkcolor" val="tx"/>
                    </a:ext>
                  </a:extLst>
                </a:hlinkClick>
              </a:rPr>
              <a:t>https://blog.runscrum.io/de/</a:t>
            </a:r>
            <a:endParaRPr lang="de-DE" sz="2400" b="0">
              <a:solidFill>
                <a:schemeClr val="bg1"/>
              </a:solidFill>
            </a:endParaRPr>
          </a:p>
        </p:txBody>
      </p:sp>
      <p:sp>
        <p:nvSpPr>
          <p:cNvPr id="8" name="Textfeld 7">
            <a:extLst>
              <a:ext uri="{FF2B5EF4-FFF2-40B4-BE49-F238E27FC236}">
                <a16:creationId xmlns:a16="http://schemas.microsoft.com/office/drawing/2014/main" id="{4EE00B83-C269-3848-AC67-1B43354B380F}"/>
              </a:ext>
            </a:extLst>
          </p:cNvPr>
          <p:cNvSpPr txBox="1"/>
          <p:nvPr/>
        </p:nvSpPr>
        <p:spPr>
          <a:xfrm>
            <a:off x="692854" y="11888905"/>
            <a:ext cx="2794000" cy="756507"/>
          </a:xfrm>
          <a:prstGeom prst="rect">
            <a:avLst/>
          </a:prstGeom>
        </p:spPr>
        <p:txBody>
          <a:bodyPr anchor="t"/>
          <a:lstStyle>
            <a:lvl1pPr indent="0" defTabSz="1828709">
              <a:lnSpc>
                <a:spcPct val="120000"/>
              </a:lnSpc>
              <a:spcBef>
                <a:spcPts val="300"/>
              </a:spcBef>
              <a:buFont typeface="Arial" panose="020B0604020202020204" pitchFamily="34" charset="0"/>
              <a:buNone/>
              <a:defRPr sz="3600" b="1" i="0">
                <a:solidFill>
                  <a:schemeClr val="accent4"/>
                </a:solidFill>
                <a:latin typeface="Avenir Next" panose="020B0503020202020204" pitchFamily="34" charset="0"/>
                <a:cs typeface="Arial" panose="020B0604020202020204" pitchFamily="34" charset="0"/>
              </a:defRPr>
            </a:lvl1pPr>
            <a:lvl2pPr marL="1371531" indent="-457177" defTabSz="1828709">
              <a:lnSpc>
                <a:spcPct val="90000"/>
              </a:lnSpc>
              <a:spcBef>
                <a:spcPts val="1000"/>
              </a:spcBef>
              <a:buFont typeface="Arial" panose="020B0604020202020204" pitchFamily="34" charset="0"/>
              <a:buChar char="•"/>
              <a:defRPr sz="4800"/>
            </a:lvl2pPr>
            <a:lvl3pPr marL="2285886" indent="-457177" defTabSz="1828709">
              <a:lnSpc>
                <a:spcPct val="90000"/>
              </a:lnSpc>
              <a:spcBef>
                <a:spcPts val="1000"/>
              </a:spcBef>
              <a:buFont typeface="Arial" panose="020B0604020202020204" pitchFamily="34" charset="0"/>
              <a:buChar char="•"/>
              <a:defRPr sz="4000"/>
            </a:lvl3pPr>
            <a:lvl4pPr marL="3200240" indent="-457177" defTabSz="1828709">
              <a:lnSpc>
                <a:spcPct val="90000"/>
              </a:lnSpc>
              <a:spcBef>
                <a:spcPts val="1000"/>
              </a:spcBef>
              <a:buFont typeface="Arial" panose="020B0604020202020204" pitchFamily="34" charset="0"/>
              <a:buChar char="•"/>
              <a:defRPr sz="3600"/>
            </a:lvl4pPr>
            <a:lvl5pPr marL="4114594" indent="-457177" defTabSz="1828709">
              <a:lnSpc>
                <a:spcPct val="90000"/>
              </a:lnSpc>
              <a:spcBef>
                <a:spcPts val="1000"/>
              </a:spcBef>
              <a:buFont typeface="Arial" panose="020B0604020202020204" pitchFamily="34" charset="0"/>
              <a:buChar char="•"/>
              <a:defRPr sz="3600"/>
            </a:lvl5pPr>
            <a:lvl6pPr marL="5028949" indent="-457177" defTabSz="1828709">
              <a:lnSpc>
                <a:spcPct val="90000"/>
              </a:lnSpc>
              <a:spcBef>
                <a:spcPts val="1000"/>
              </a:spcBef>
              <a:buFont typeface="Arial" panose="020B0604020202020204" pitchFamily="34" charset="0"/>
              <a:buChar char="•"/>
              <a:defRPr sz="3600"/>
            </a:lvl6pPr>
            <a:lvl7pPr marL="5943303" indent="-457177" defTabSz="1828709">
              <a:lnSpc>
                <a:spcPct val="90000"/>
              </a:lnSpc>
              <a:spcBef>
                <a:spcPts val="1000"/>
              </a:spcBef>
              <a:buFont typeface="Arial" panose="020B0604020202020204" pitchFamily="34" charset="0"/>
              <a:buChar char="•"/>
              <a:defRPr sz="3600"/>
            </a:lvl7pPr>
            <a:lvl8pPr marL="6857657" indent="-457177" defTabSz="1828709">
              <a:lnSpc>
                <a:spcPct val="90000"/>
              </a:lnSpc>
              <a:spcBef>
                <a:spcPts val="1000"/>
              </a:spcBef>
              <a:buFont typeface="Arial" panose="020B0604020202020204" pitchFamily="34" charset="0"/>
              <a:buChar char="•"/>
              <a:defRPr sz="3600"/>
            </a:lvl8pPr>
            <a:lvl9pPr marL="7772011" indent="-457177" defTabSz="1828709">
              <a:lnSpc>
                <a:spcPct val="90000"/>
              </a:lnSpc>
              <a:spcBef>
                <a:spcPts val="1000"/>
              </a:spcBef>
              <a:buFont typeface="Arial" panose="020B0604020202020204" pitchFamily="34" charset="0"/>
              <a:buChar char="•"/>
              <a:defRPr sz="3600"/>
            </a:lvl9pPr>
          </a:lstStyle>
          <a:p>
            <a:r>
              <a:rPr lang="de-DE" sz="3000">
                <a:solidFill>
                  <a:schemeClr val="bg1"/>
                </a:solidFill>
              </a:rPr>
              <a:t>Social Media</a:t>
            </a:r>
            <a:endParaRPr lang="de-DE" sz="2400" b="0">
              <a:solidFill>
                <a:schemeClr val="bg1"/>
              </a:solidFill>
            </a:endParaRPr>
          </a:p>
        </p:txBody>
      </p:sp>
      <p:sp>
        <p:nvSpPr>
          <p:cNvPr id="9" name="Textplatzhalter 2">
            <a:extLst>
              <a:ext uri="{FF2B5EF4-FFF2-40B4-BE49-F238E27FC236}">
                <a16:creationId xmlns:a16="http://schemas.microsoft.com/office/drawing/2014/main" id="{81F4A57B-763F-6E4B-932F-652FACBBC2F6}"/>
              </a:ext>
            </a:extLst>
          </p:cNvPr>
          <p:cNvSpPr txBox="1">
            <a:spLocks/>
          </p:cNvSpPr>
          <p:nvPr/>
        </p:nvSpPr>
        <p:spPr>
          <a:xfrm>
            <a:off x="599069" y="3639895"/>
            <a:ext cx="6198494" cy="3525840"/>
          </a:xfrm>
          <a:prstGeom prst="rect">
            <a:avLst/>
          </a:prstGeom>
        </p:spPr>
        <p:txBody>
          <a:bodyPr vert="horz" lIns="91440" tIns="45720" rIns="91440" bIns="45720" rtlCol="0" anchor="ctr">
            <a:norm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defTabSz="914400">
              <a:spcBef>
                <a:spcPct val="0"/>
              </a:spcBef>
              <a:spcAft>
                <a:spcPts val="600"/>
              </a:spcAft>
              <a:buNone/>
            </a:pPr>
            <a:r>
              <a:rPr lang="de-DE" sz="11500" b="1">
                <a:solidFill>
                  <a:srgbClr val="FFFFFF"/>
                </a:solidFill>
                <a:latin typeface="Avenir Next" panose="020B0503020202020204" pitchFamily="34" charset="0"/>
                <a:ea typeface="+mj-ea"/>
                <a:cs typeface="+mj-cs"/>
              </a:rPr>
              <a:t>Das war‘s</a:t>
            </a:r>
          </a:p>
          <a:p>
            <a:pPr marL="0" indent="0" algn="ctr" defTabSz="914400">
              <a:spcBef>
                <a:spcPct val="0"/>
              </a:spcBef>
              <a:spcAft>
                <a:spcPts val="600"/>
              </a:spcAft>
              <a:buNone/>
            </a:pPr>
            <a:r>
              <a:rPr lang="de-DE" sz="11500" b="1">
                <a:solidFill>
                  <a:srgbClr val="FFFFFF"/>
                </a:solidFill>
                <a:latin typeface="Avenir Next" panose="020B0503020202020204" pitchFamily="34" charset="0"/>
                <a:ea typeface="+mj-ea"/>
                <a:cs typeface="+mj-cs"/>
              </a:rPr>
              <a:t>für heute.</a:t>
            </a:r>
          </a:p>
        </p:txBody>
      </p:sp>
      <p:pic>
        <p:nvPicPr>
          <p:cNvPr id="11" name="blubito-logo-neg.pdf" descr="blubito-logo-neg.pdf">
            <a:extLst>
              <a:ext uri="{FF2B5EF4-FFF2-40B4-BE49-F238E27FC236}">
                <a16:creationId xmlns:a16="http://schemas.microsoft.com/office/drawing/2014/main" id="{1449F340-77E1-524A-8C43-492E1F02144A}"/>
              </a:ext>
            </a:extLst>
          </p:cNvPr>
          <p:cNvPicPr>
            <a:picLocks noChangeAspect="1"/>
          </p:cNvPicPr>
          <p:nvPr/>
        </p:nvPicPr>
        <p:blipFill>
          <a:blip r:embed="rId8"/>
          <a:stretch>
            <a:fillRect/>
          </a:stretch>
        </p:blipFill>
        <p:spPr>
          <a:xfrm>
            <a:off x="820945" y="1093318"/>
            <a:ext cx="3823042" cy="1180959"/>
          </a:xfrm>
          <a:prstGeom prst="rect">
            <a:avLst/>
          </a:prstGeom>
          <a:ln w="12700">
            <a:miter lim="400000"/>
          </a:ln>
        </p:spPr>
      </p:pic>
      <p:pic>
        <p:nvPicPr>
          <p:cNvPr id="13" name="Grafik 12">
            <a:hlinkClick r:id="rId9"/>
            <a:extLst>
              <a:ext uri="{FF2B5EF4-FFF2-40B4-BE49-F238E27FC236}">
                <a16:creationId xmlns:a16="http://schemas.microsoft.com/office/drawing/2014/main" id="{383C3B98-0A37-7D49-99E6-54CA133ECCEB}"/>
              </a:ext>
            </a:extLst>
          </p:cNvPr>
          <p:cNvPicPr>
            <a:picLocks noChangeAspect="1"/>
          </p:cNvPicPr>
          <p:nvPr/>
        </p:nvPicPr>
        <p:blipFill rotWithShape="1">
          <a:blip r:embed="rId5"/>
          <a:srcRect l="16727" r="66544"/>
          <a:stretch/>
        </p:blipFill>
        <p:spPr>
          <a:xfrm>
            <a:off x="1245704" y="12594612"/>
            <a:ext cx="476651" cy="438366"/>
          </a:xfrm>
          <a:prstGeom prst="rect">
            <a:avLst/>
          </a:prstGeom>
        </p:spPr>
      </p:pic>
      <p:pic>
        <p:nvPicPr>
          <p:cNvPr id="14" name="Grafik 13">
            <a:hlinkClick r:id="rId10"/>
            <a:extLst>
              <a:ext uri="{FF2B5EF4-FFF2-40B4-BE49-F238E27FC236}">
                <a16:creationId xmlns:a16="http://schemas.microsoft.com/office/drawing/2014/main" id="{303F3D40-BEED-7044-9D70-7111BB30B068}"/>
              </a:ext>
            </a:extLst>
          </p:cNvPr>
          <p:cNvPicPr>
            <a:picLocks noChangeAspect="1"/>
          </p:cNvPicPr>
          <p:nvPr/>
        </p:nvPicPr>
        <p:blipFill rotWithShape="1">
          <a:blip r:embed="rId5"/>
          <a:srcRect l="33457" r="49815"/>
          <a:stretch/>
        </p:blipFill>
        <p:spPr>
          <a:xfrm>
            <a:off x="1722356" y="12591492"/>
            <a:ext cx="476652" cy="438366"/>
          </a:xfrm>
          <a:prstGeom prst="rect">
            <a:avLst/>
          </a:prstGeom>
        </p:spPr>
      </p:pic>
      <p:pic>
        <p:nvPicPr>
          <p:cNvPr id="15" name="Grafik 14">
            <a:hlinkClick r:id="rId11"/>
            <a:extLst>
              <a:ext uri="{FF2B5EF4-FFF2-40B4-BE49-F238E27FC236}">
                <a16:creationId xmlns:a16="http://schemas.microsoft.com/office/drawing/2014/main" id="{3239F07B-684F-5540-B980-D937814550B8}"/>
              </a:ext>
            </a:extLst>
          </p:cNvPr>
          <p:cNvPicPr>
            <a:picLocks noChangeAspect="1"/>
          </p:cNvPicPr>
          <p:nvPr/>
        </p:nvPicPr>
        <p:blipFill rotWithShape="1">
          <a:blip r:embed="rId5"/>
          <a:srcRect l="50185" r="33087"/>
          <a:stretch/>
        </p:blipFill>
        <p:spPr>
          <a:xfrm>
            <a:off x="2199009" y="12591492"/>
            <a:ext cx="476652" cy="438366"/>
          </a:xfrm>
          <a:prstGeom prst="rect">
            <a:avLst/>
          </a:prstGeom>
        </p:spPr>
      </p:pic>
      <p:pic>
        <p:nvPicPr>
          <p:cNvPr id="16" name="Grafik 15">
            <a:hlinkClick r:id="rId12"/>
            <a:extLst>
              <a:ext uri="{FF2B5EF4-FFF2-40B4-BE49-F238E27FC236}">
                <a16:creationId xmlns:a16="http://schemas.microsoft.com/office/drawing/2014/main" id="{71D0BDF6-2F21-0040-9E41-D5C1BE7D94EB}"/>
              </a:ext>
            </a:extLst>
          </p:cNvPr>
          <p:cNvPicPr>
            <a:picLocks noChangeAspect="1"/>
          </p:cNvPicPr>
          <p:nvPr/>
        </p:nvPicPr>
        <p:blipFill rotWithShape="1">
          <a:blip r:embed="rId5"/>
          <a:srcRect l="66913" r="16358"/>
          <a:stretch/>
        </p:blipFill>
        <p:spPr>
          <a:xfrm>
            <a:off x="2675662" y="12591492"/>
            <a:ext cx="476652" cy="438366"/>
          </a:xfrm>
          <a:prstGeom prst="rect">
            <a:avLst/>
          </a:prstGeom>
        </p:spPr>
      </p:pic>
      <p:pic>
        <p:nvPicPr>
          <p:cNvPr id="17" name="Grafik 16">
            <a:hlinkClick r:id="rId13"/>
            <a:extLst>
              <a:ext uri="{FF2B5EF4-FFF2-40B4-BE49-F238E27FC236}">
                <a16:creationId xmlns:a16="http://schemas.microsoft.com/office/drawing/2014/main" id="{D6A92B68-134C-4D4C-A221-570B9C60AE40}"/>
              </a:ext>
            </a:extLst>
          </p:cNvPr>
          <p:cNvPicPr>
            <a:picLocks noChangeAspect="1"/>
          </p:cNvPicPr>
          <p:nvPr/>
        </p:nvPicPr>
        <p:blipFill rotWithShape="1">
          <a:blip r:embed="rId5"/>
          <a:srcRect l="83642"/>
          <a:stretch/>
        </p:blipFill>
        <p:spPr>
          <a:xfrm>
            <a:off x="3152314" y="12591492"/>
            <a:ext cx="466115" cy="438366"/>
          </a:xfrm>
          <a:prstGeom prst="rect">
            <a:avLst/>
          </a:prstGeom>
        </p:spPr>
      </p:pic>
    </p:spTree>
    <p:extLst>
      <p:ext uri="{BB962C8B-B14F-4D97-AF65-F5344CB8AC3E}">
        <p14:creationId xmlns:p14="http://schemas.microsoft.com/office/powerpoint/2010/main" val="286040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B1AF1A5E-28A1-054A-A698-70ECD3EE5F98}"/>
              </a:ext>
            </a:extLst>
          </p:cNvPr>
          <p:cNvSpPr/>
          <p:nvPr/>
        </p:nvSpPr>
        <p:spPr>
          <a:xfrm>
            <a:off x="1967970" y="7602117"/>
            <a:ext cx="20704462" cy="5656087"/>
          </a:xfrm>
          <a:prstGeom prst="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36" name="Abgerundetes Rechteck 35">
            <a:extLst>
              <a:ext uri="{FF2B5EF4-FFF2-40B4-BE49-F238E27FC236}">
                <a16:creationId xmlns:a16="http://schemas.microsoft.com/office/drawing/2014/main" id="{4749CC31-23F0-C64C-98A3-95110A571010}"/>
              </a:ext>
            </a:extLst>
          </p:cNvPr>
          <p:cNvSpPr/>
          <p:nvPr/>
        </p:nvSpPr>
        <p:spPr>
          <a:xfrm>
            <a:off x="646906" y="2349801"/>
            <a:ext cx="23088600" cy="4216400"/>
          </a:xfrm>
          <a:prstGeom prst="roundRect">
            <a:avLst>
              <a:gd name="adj" fmla="val 34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2" name="Textplatzhalter 1">
            <a:extLst>
              <a:ext uri="{FF2B5EF4-FFF2-40B4-BE49-F238E27FC236}">
                <a16:creationId xmlns:a16="http://schemas.microsoft.com/office/drawing/2014/main" id="{3F996F0E-5BD8-E941-8351-76CB16E22D6B}"/>
              </a:ext>
            </a:extLst>
          </p:cNvPr>
          <p:cNvSpPr>
            <a:spLocks noGrp="1"/>
          </p:cNvSpPr>
          <p:nvPr>
            <p:ph type="body" sz="quarter" idx="12"/>
          </p:nvPr>
        </p:nvSpPr>
        <p:spPr/>
        <p:txBody>
          <a:bodyPr/>
          <a:lstStyle/>
          <a:p>
            <a:r>
              <a:rPr lang="de-BG"/>
              <a:t>Warum Wasserfall nicht mehr funktioniert…</a:t>
            </a:r>
          </a:p>
        </p:txBody>
      </p:sp>
      <p:pic>
        <p:nvPicPr>
          <p:cNvPr id="15" name="Picture 3">
            <a:extLst>
              <a:ext uri="{FF2B5EF4-FFF2-40B4-BE49-F238E27FC236}">
                <a16:creationId xmlns:a16="http://schemas.microsoft.com/office/drawing/2014/main" id="{AFE2D919-23D8-CC4A-9306-776142CEB8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4999"/>
          <a:stretch/>
        </p:blipFill>
        <p:spPr>
          <a:xfrm>
            <a:off x="3127550" y="3297759"/>
            <a:ext cx="7727448" cy="2460315"/>
          </a:xfrm>
          <a:prstGeom prst="rect">
            <a:avLst/>
          </a:prstGeom>
        </p:spPr>
      </p:pic>
      <p:sp>
        <p:nvSpPr>
          <p:cNvPr id="16" name="TextBox 4">
            <a:extLst>
              <a:ext uri="{FF2B5EF4-FFF2-40B4-BE49-F238E27FC236}">
                <a16:creationId xmlns:a16="http://schemas.microsoft.com/office/drawing/2014/main" id="{8A252E72-5C40-7047-8745-C1F46EAC3CF1}"/>
              </a:ext>
            </a:extLst>
          </p:cNvPr>
          <p:cNvSpPr txBox="1"/>
          <p:nvPr/>
        </p:nvSpPr>
        <p:spPr>
          <a:xfrm>
            <a:off x="1457616" y="4160483"/>
            <a:ext cx="166933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1" u="none" strike="noStrike" spc="175" normalizeH="0" baseline="0">
                <a:ln>
                  <a:noFill/>
                </a:ln>
                <a:solidFill>
                  <a:schemeClr val="accent1"/>
                </a:solidFill>
                <a:effectLst/>
                <a:uFillTx/>
                <a:latin typeface="Avenir Next Demi Bold" panose="020B0503020202020204" pitchFamily="34" charset="0"/>
                <a:cs typeface="Foco Bold" pitchFamily="34" charset="0"/>
                <a:sym typeface="Filson Pro Regular"/>
              </a:rPr>
              <a:t>Plan </a:t>
            </a:r>
            <a:endParaRPr kumimoji="0" lang="bg-BG" sz="3200" b="1" u="none" strike="noStrike" spc="175" normalizeH="0" baseline="0">
              <a:ln>
                <a:noFill/>
              </a:ln>
              <a:solidFill>
                <a:schemeClr val="accent1"/>
              </a:solidFill>
              <a:effectLst/>
              <a:uFillTx/>
              <a:latin typeface="Foco Bold" pitchFamily="34" charset="0"/>
              <a:cs typeface="Foco Bold" pitchFamily="34" charset="0"/>
              <a:sym typeface="Filson Pro Regular"/>
            </a:endParaRPr>
          </a:p>
        </p:txBody>
      </p:sp>
      <p:sp>
        <p:nvSpPr>
          <p:cNvPr id="17" name="TextBox 14">
            <a:extLst>
              <a:ext uri="{FF2B5EF4-FFF2-40B4-BE49-F238E27FC236}">
                <a16:creationId xmlns:a16="http://schemas.microsoft.com/office/drawing/2014/main" id="{3D0434A4-7B90-D84A-88C9-9347C7FBC47A}"/>
              </a:ext>
            </a:extLst>
          </p:cNvPr>
          <p:cNvSpPr txBox="1"/>
          <p:nvPr/>
        </p:nvSpPr>
        <p:spPr>
          <a:xfrm>
            <a:off x="20176533" y="4160483"/>
            <a:ext cx="329901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de-DE" sz="3200" b="1" spc="175">
                <a:solidFill>
                  <a:schemeClr val="accent1"/>
                </a:solidFill>
                <a:latin typeface="Avenir Next Demi Bold" panose="020B0503020202020204" pitchFamily="34" charset="0"/>
                <a:sym typeface="Filson Pro Regular"/>
              </a:rPr>
              <a:t>Realität</a:t>
            </a:r>
          </a:p>
        </p:txBody>
      </p:sp>
      <p:pic>
        <p:nvPicPr>
          <p:cNvPr id="18" name="Picture 3">
            <a:extLst>
              <a:ext uri="{FF2B5EF4-FFF2-40B4-BE49-F238E27FC236}">
                <a16:creationId xmlns:a16="http://schemas.microsoft.com/office/drawing/2014/main" id="{D77BAE8F-E8F1-C94A-BBED-BAD329D1C6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937"/>
          <a:stretch/>
        </p:blipFill>
        <p:spPr>
          <a:xfrm>
            <a:off x="12817736" y="2454006"/>
            <a:ext cx="7727448" cy="3800208"/>
          </a:xfrm>
          <a:prstGeom prst="rect">
            <a:avLst/>
          </a:prstGeom>
        </p:spPr>
      </p:pic>
      <p:grpSp>
        <p:nvGrpSpPr>
          <p:cNvPr id="37" name="Gruppieren 36">
            <a:extLst>
              <a:ext uri="{FF2B5EF4-FFF2-40B4-BE49-F238E27FC236}">
                <a16:creationId xmlns:a16="http://schemas.microsoft.com/office/drawing/2014/main" id="{17BD35F4-98C4-0C4B-8FD7-DCB67A926B29}"/>
              </a:ext>
            </a:extLst>
          </p:cNvPr>
          <p:cNvGrpSpPr/>
          <p:nvPr/>
        </p:nvGrpSpPr>
        <p:grpSpPr>
          <a:xfrm>
            <a:off x="1967969" y="7241748"/>
            <a:ext cx="20446474" cy="5523830"/>
            <a:chOff x="1167781" y="7241748"/>
            <a:chExt cx="20446474" cy="5523830"/>
          </a:xfrm>
        </p:grpSpPr>
        <p:grpSp>
          <p:nvGrpSpPr>
            <p:cNvPr id="3" name="Gruppieren 2">
              <a:extLst>
                <a:ext uri="{FF2B5EF4-FFF2-40B4-BE49-F238E27FC236}">
                  <a16:creationId xmlns:a16="http://schemas.microsoft.com/office/drawing/2014/main" id="{B074C4EC-A3EC-7B45-B317-376E707BD798}"/>
                </a:ext>
              </a:extLst>
            </p:cNvPr>
            <p:cNvGrpSpPr/>
            <p:nvPr/>
          </p:nvGrpSpPr>
          <p:grpSpPr>
            <a:xfrm>
              <a:off x="1819478" y="7241748"/>
              <a:ext cx="3719910" cy="2944416"/>
              <a:chOff x="6146336" y="4498291"/>
              <a:chExt cx="3719910" cy="2944416"/>
            </a:xfrm>
          </p:grpSpPr>
          <p:sp>
            <p:nvSpPr>
              <p:cNvPr id="4" name="Textblase">
                <a:extLst>
                  <a:ext uri="{FF2B5EF4-FFF2-40B4-BE49-F238E27FC236}">
                    <a16:creationId xmlns:a16="http://schemas.microsoft.com/office/drawing/2014/main" id="{B9EE1040-B7B2-FF4A-A460-4026649F1443}"/>
                  </a:ext>
                </a:extLst>
              </p:cNvPr>
              <p:cNvSpPr/>
              <p:nvPr/>
            </p:nvSpPr>
            <p:spPr>
              <a:xfrm>
                <a:off x="6146336" y="4498291"/>
                <a:ext cx="3719910" cy="2944416"/>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cubicBezTo>
                      <a:pt x="165" y="0"/>
                      <a:pt x="0" y="209"/>
                      <a:pt x="0" y="466"/>
                    </a:cubicBezTo>
                    <a:lnTo>
                      <a:pt x="0" y="19952"/>
                    </a:lnTo>
                    <a:cubicBezTo>
                      <a:pt x="0" y="20209"/>
                      <a:pt x="165" y="20418"/>
                      <a:pt x="369" y="20418"/>
                    </a:cubicBezTo>
                    <a:lnTo>
                      <a:pt x="9711" y="20418"/>
                    </a:lnTo>
                    <a:lnTo>
                      <a:pt x="10803" y="21600"/>
                    </a:lnTo>
                    <a:lnTo>
                      <a:pt x="11896" y="20418"/>
                    </a:lnTo>
                    <a:lnTo>
                      <a:pt x="21231" y="20418"/>
                    </a:lnTo>
                    <a:cubicBezTo>
                      <a:pt x="21435" y="20418"/>
                      <a:pt x="21600" y="20209"/>
                      <a:pt x="21600" y="19952"/>
                    </a:cubicBezTo>
                    <a:lnTo>
                      <a:pt x="21600" y="466"/>
                    </a:lnTo>
                    <a:cubicBezTo>
                      <a:pt x="21600" y="209"/>
                      <a:pt x="21435" y="0"/>
                      <a:pt x="21231" y="0"/>
                    </a:cubicBezTo>
                    <a:lnTo>
                      <a:pt x="369" y="0"/>
                    </a:lnTo>
                    <a:close/>
                  </a:path>
                </a:pathLst>
              </a:custGeom>
              <a:solidFill>
                <a:srgbClr val="FFFFFF"/>
              </a:solidFill>
              <a:ln w="12700">
                <a:miter lim="400000"/>
              </a:ln>
              <a:effectLst>
                <a:outerShdw blurRad="254000" dir="5400000" rotWithShape="0">
                  <a:srgbClr val="04122B">
                    <a:alpha val="10490"/>
                  </a:srgbClr>
                </a:outerShdw>
              </a:effectLst>
            </p:spPr>
            <p:txBody>
              <a:bodyPr lIns="254000" tIns="254000" rIns="254000" bIns="254000" anchor="ctr"/>
              <a:lstStyle/>
              <a:p>
                <a:pPr algn="ctr" defTabSz="449580">
                  <a:lnSpc>
                    <a:spcPct val="120000"/>
                  </a:lnSpc>
                  <a:defRPr sz="2000" i="1" cap="none" spc="0">
                    <a:solidFill>
                      <a:srgbClr val="04122B"/>
                    </a:solidFill>
                    <a:latin typeface="Foco Regular"/>
                    <a:ea typeface="Foco Regular"/>
                    <a:cs typeface="Foco Regular"/>
                    <a:sym typeface="Foco Regular"/>
                  </a:defRPr>
                </a:pPr>
                <a:endParaRPr/>
              </a:p>
            </p:txBody>
          </p:sp>
          <p:sp>
            <p:nvSpPr>
              <p:cNvPr id="5" name="Time-to-Market">
                <a:extLst>
                  <a:ext uri="{FF2B5EF4-FFF2-40B4-BE49-F238E27FC236}">
                    <a16:creationId xmlns:a16="http://schemas.microsoft.com/office/drawing/2014/main" id="{391EDC0F-82C6-0644-A006-B3269C986F8A}"/>
                  </a:ext>
                </a:extLst>
              </p:cNvPr>
              <p:cNvSpPr txBox="1"/>
              <p:nvPr/>
            </p:nvSpPr>
            <p:spPr>
              <a:xfrm>
                <a:off x="6965318" y="6323430"/>
                <a:ext cx="2082301" cy="3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lnSpc>
                    <a:spcPct val="70000"/>
                  </a:lnSpc>
                  <a:defRPr sz="2400" i="1" cap="none" spc="0">
                    <a:solidFill>
                      <a:srgbClr val="0A2846"/>
                    </a:solidFill>
                    <a:latin typeface="Foco Regular"/>
                    <a:ea typeface="Foco Regular"/>
                    <a:cs typeface="Foco Regular"/>
                    <a:sym typeface="Foco Regular"/>
                  </a:defRPr>
                </a:lvl1pPr>
              </a:lstStyle>
              <a:p>
                <a:r>
                  <a:rPr>
                    <a:latin typeface="Calibri" panose="020F0502020204030204" pitchFamily="34" charset="0"/>
                    <a:cs typeface="Calibri" panose="020F0502020204030204" pitchFamily="34" charset="0"/>
                  </a:rPr>
                  <a:t>Time-to-Market</a:t>
                </a:r>
              </a:p>
            </p:txBody>
          </p:sp>
          <p:pic>
            <p:nvPicPr>
              <p:cNvPr id="6" name="Bild" descr="Bild">
                <a:extLst>
                  <a:ext uri="{FF2B5EF4-FFF2-40B4-BE49-F238E27FC236}">
                    <a16:creationId xmlns:a16="http://schemas.microsoft.com/office/drawing/2014/main" id="{A36D1327-5BD7-5849-826F-9A5121EDB1E8}"/>
                  </a:ext>
                </a:extLst>
              </p:cNvPr>
              <p:cNvPicPr>
                <a:picLocks noChangeAspect="1"/>
              </p:cNvPicPr>
              <p:nvPr/>
            </p:nvPicPr>
            <p:blipFill>
              <a:blip r:embed="rId3"/>
              <a:stretch>
                <a:fillRect/>
              </a:stretch>
            </p:blipFill>
            <p:spPr>
              <a:xfrm>
                <a:off x="7536547" y="5005325"/>
                <a:ext cx="939665" cy="1072579"/>
              </a:xfrm>
              <a:prstGeom prst="rect">
                <a:avLst/>
              </a:prstGeom>
              <a:ln w="12700">
                <a:miter lim="400000"/>
              </a:ln>
            </p:spPr>
          </p:pic>
        </p:grpSp>
        <p:grpSp>
          <p:nvGrpSpPr>
            <p:cNvPr id="7" name="Gruppieren 6">
              <a:extLst>
                <a:ext uri="{FF2B5EF4-FFF2-40B4-BE49-F238E27FC236}">
                  <a16:creationId xmlns:a16="http://schemas.microsoft.com/office/drawing/2014/main" id="{9F762486-0F80-D345-A706-F724D0D468B0}"/>
                </a:ext>
              </a:extLst>
            </p:cNvPr>
            <p:cNvGrpSpPr/>
            <p:nvPr/>
          </p:nvGrpSpPr>
          <p:grpSpPr>
            <a:xfrm>
              <a:off x="9365220" y="7241748"/>
              <a:ext cx="3719910" cy="2944416"/>
              <a:chOff x="10498351" y="4498291"/>
              <a:chExt cx="3719910" cy="2944416"/>
            </a:xfrm>
          </p:grpSpPr>
          <p:sp>
            <p:nvSpPr>
              <p:cNvPr id="8" name="Textblase">
                <a:extLst>
                  <a:ext uri="{FF2B5EF4-FFF2-40B4-BE49-F238E27FC236}">
                    <a16:creationId xmlns:a16="http://schemas.microsoft.com/office/drawing/2014/main" id="{3FD1FE5F-6D4E-944F-8389-B4DB2402373C}"/>
                  </a:ext>
                </a:extLst>
              </p:cNvPr>
              <p:cNvSpPr/>
              <p:nvPr/>
            </p:nvSpPr>
            <p:spPr>
              <a:xfrm>
                <a:off x="10498351" y="4498291"/>
                <a:ext cx="3719910" cy="2944416"/>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cubicBezTo>
                      <a:pt x="165" y="0"/>
                      <a:pt x="0" y="209"/>
                      <a:pt x="0" y="466"/>
                    </a:cubicBezTo>
                    <a:lnTo>
                      <a:pt x="0" y="19952"/>
                    </a:lnTo>
                    <a:cubicBezTo>
                      <a:pt x="0" y="20209"/>
                      <a:pt x="165" y="20418"/>
                      <a:pt x="369" y="20418"/>
                    </a:cubicBezTo>
                    <a:lnTo>
                      <a:pt x="9711" y="20418"/>
                    </a:lnTo>
                    <a:lnTo>
                      <a:pt x="10803" y="21600"/>
                    </a:lnTo>
                    <a:lnTo>
                      <a:pt x="11896" y="20418"/>
                    </a:lnTo>
                    <a:lnTo>
                      <a:pt x="21231" y="20418"/>
                    </a:lnTo>
                    <a:cubicBezTo>
                      <a:pt x="21435" y="20418"/>
                      <a:pt x="21600" y="20209"/>
                      <a:pt x="21600" y="19952"/>
                    </a:cubicBezTo>
                    <a:lnTo>
                      <a:pt x="21600" y="466"/>
                    </a:lnTo>
                    <a:cubicBezTo>
                      <a:pt x="21600" y="209"/>
                      <a:pt x="21435" y="0"/>
                      <a:pt x="21231" y="0"/>
                    </a:cubicBezTo>
                    <a:lnTo>
                      <a:pt x="369" y="0"/>
                    </a:lnTo>
                    <a:close/>
                  </a:path>
                </a:pathLst>
              </a:custGeom>
              <a:solidFill>
                <a:srgbClr val="FFFFFF"/>
              </a:solidFill>
              <a:ln w="12700">
                <a:miter lim="400000"/>
              </a:ln>
              <a:effectLst>
                <a:outerShdw blurRad="254000" dir="5400000" rotWithShape="0">
                  <a:srgbClr val="04122B">
                    <a:alpha val="10490"/>
                  </a:srgbClr>
                </a:outerShdw>
              </a:effectLst>
            </p:spPr>
            <p:txBody>
              <a:bodyPr lIns="254000" tIns="254000" rIns="254000" bIns="254000" anchor="ctr"/>
              <a:lstStyle/>
              <a:p>
                <a:pPr algn="ctr" defTabSz="449580">
                  <a:lnSpc>
                    <a:spcPct val="120000"/>
                  </a:lnSpc>
                  <a:defRPr sz="2000" i="1" cap="none" spc="0">
                    <a:solidFill>
                      <a:srgbClr val="04122B"/>
                    </a:solidFill>
                    <a:latin typeface="Foco Regular"/>
                    <a:ea typeface="Foco Regular"/>
                    <a:cs typeface="Foco Regular"/>
                    <a:sym typeface="Foco Regular"/>
                  </a:defRPr>
                </a:pPr>
                <a:endParaRPr/>
              </a:p>
            </p:txBody>
          </p:sp>
          <p:sp>
            <p:nvSpPr>
              <p:cNvPr id="9" name="Vernetzung">
                <a:extLst>
                  <a:ext uri="{FF2B5EF4-FFF2-40B4-BE49-F238E27FC236}">
                    <a16:creationId xmlns:a16="http://schemas.microsoft.com/office/drawing/2014/main" id="{20362A2A-8846-3841-80DA-DA731993D23A}"/>
                  </a:ext>
                </a:extLst>
              </p:cNvPr>
              <p:cNvSpPr txBox="1"/>
              <p:nvPr/>
            </p:nvSpPr>
            <p:spPr>
              <a:xfrm>
                <a:off x="11613399" y="6323430"/>
                <a:ext cx="1537280" cy="3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lang="de-DE">
                    <a:latin typeface="Calibri" panose="020F0502020204030204" pitchFamily="34" charset="0"/>
                    <a:cs typeface="Calibri" panose="020F0502020204030204" pitchFamily="34" charset="0"/>
                  </a:rPr>
                  <a:t>Vernetzung</a:t>
                </a:r>
              </a:p>
            </p:txBody>
          </p:sp>
          <p:pic>
            <p:nvPicPr>
              <p:cNvPr id="10" name="Bild" descr="Bild">
                <a:extLst>
                  <a:ext uri="{FF2B5EF4-FFF2-40B4-BE49-F238E27FC236}">
                    <a16:creationId xmlns:a16="http://schemas.microsoft.com/office/drawing/2014/main" id="{A5F08AAB-6CB6-0646-8910-F16979F17C7D}"/>
                  </a:ext>
                </a:extLst>
              </p:cNvPr>
              <p:cNvPicPr>
                <a:picLocks noChangeAspect="1"/>
              </p:cNvPicPr>
              <p:nvPr/>
            </p:nvPicPr>
            <p:blipFill>
              <a:blip r:embed="rId4"/>
              <a:stretch>
                <a:fillRect/>
              </a:stretch>
            </p:blipFill>
            <p:spPr>
              <a:xfrm>
                <a:off x="11822193" y="5005325"/>
                <a:ext cx="1072580" cy="1072579"/>
              </a:xfrm>
              <a:prstGeom prst="rect">
                <a:avLst/>
              </a:prstGeom>
              <a:ln w="12700">
                <a:miter lim="400000"/>
              </a:ln>
            </p:spPr>
          </p:pic>
        </p:grpSp>
        <p:grpSp>
          <p:nvGrpSpPr>
            <p:cNvPr id="11" name="Gruppieren 10">
              <a:extLst>
                <a:ext uri="{FF2B5EF4-FFF2-40B4-BE49-F238E27FC236}">
                  <a16:creationId xmlns:a16="http://schemas.microsoft.com/office/drawing/2014/main" id="{BD3AF57D-D637-7C4E-A37F-0FC2EA8F5C79}"/>
                </a:ext>
              </a:extLst>
            </p:cNvPr>
            <p:cNvGrpSpPr/>
            <p:nvPr/>
          </p:nvGrpSpPr>
          <p:grpSpPr>
            <a:xfrm>
              <a:off x="16888490" y="7241748"/>
              <a:ext cx="3719911" cy="2944416"/>
              <a:chOff x="14850454" y="4498291"/>
              <a:chExt cx="3719911" cy="2944416"/>
            </a:xfrm>
          </p:grpSpPr>
          <p:sp>
            <p:nvSpPr>
              <p:cNvPr id="12" name="Textblase">
                <a:extLst>
                  <a:ext uri="{FF2B5EF4-FFF2-40B4-BE49-F238E27FC236}">
                    <a16:creationId xmlns:a16="http://schemas.microsoft.com/office/drawing/2014/main" id="{E2431D62-EBB1-634D-81FA-715F2F7BB920}"/>
                  </a:ext>
                </a:extLst>
              </p:cNvPr>
              <p:cNvSpPr/>
              <p:nvPr/>
            </p:nvSpPr>
            <p:spPr>
              <a:xfrm>
                <a:off x="14850454" y="4498291"/>
                <a:ext cx="3719911" cy="2944416"/>
              </a:xfrm>
              <a:custGeom>
                <a:avLst/>
                <a:gdLst/>
                <a:ahLst/>
                <a:cxnLst>
                  <a:cxn ang="0">
                    <a:pos x="wd2" y="hd2"/>
                  </a:cxn>
                  <a:cxn ang="5400000">
                    <a:pos x="wd2" y="hd2"/>
                  </a:cxn>
                  <a:cxn ang="10800000">
                    <a:pos x="wd2" y="hd2"/>
                  </a:cxn>
                  <a:cxn ang="16200000">
                    <a:pos x="wd2" y="hd2"/>
                  </a:cxn>
                </a:cxnLst>
                <a:rect l="0" t="0" r="r" b="b"/>
                <a:pathLst>
                  <a:path w="21600" h="21600" extrusionOk="0">
                    <a:moveTo>
                      <a:pt x="369" y="0"/>
                    </a:moveTo>
                    <a:cubicBezTo>
                      <a:pt x="165" y="0"/>
                      <a:pt x="0" y="209"/>
                      <a:pt x="0" y="466"/>
                    </a:cubicBezTo>
                    <a:lnTo>
                      <a:pt x="0" y="19952"/>
                    </a:lnTo>
                    <a:cubicBezTo>
                      <a:pt x="0" y="20209"/>
                      <a:pt x="165" y="20418"/>
                      <a:pt x="369" y="20418"/>
                    </a:cubicBezTo>
                    <a:lnTo>
                      <a:pt x="9711" y="20418"/>
                    </a:lnTo>
                    <a:lnTo>
                      <a:pt x="10803" y="21600"/>
                    </a:lnTo>
                    <a:lnTo>
                      <a:pt x="11896" y="20418"/>
                    </a:lnTo>
                    <a:lnTo>
                      <a:pt x="21231" y="20418"/>
                    </a:lnTo>
                    <a:cubicBezTo>
                      <a:pt x="21435" y="20418"/>
                      <a:pt x="21600" y="20209"/>
                      <a:pt x="21600" y="19952"/>
                    </a:cubicBezTo>
                    <a:lnTo>
                      <a:pt x="21600" y="466"/>
                    </a:lnTo>
                    <a:cubicBezTo>
                      <a:pt x="21600" y="209"/>
                      <a:pt x="21435" y="0"/>
                      <a:pt x="21231" y="0"/>
                    </a:cubicBezTo>
                    <a:lnTo>
                      <a:pt x="369" y="0"/>
                    </a:lnTo>
                    <a:close/>
                  </a:path>
                </a:pathLst>
              </a:custGeom>
              <a:solidFill>
                <a:srgbClr val="FFFFFF"/>
              </a:solidFill>
              <a:ln w="12700">
                <a:miter lim="400000"/>
              </a:ln>
              <a:effectLst>
                <a:outerShdw blurRad="254000" dir="5400000" rotWithShape="0">
                  <a:srgbClr val="04122B">
                    <a:alpha val="10490"/>
                  </a:srgbClr>
                </a:outerShdw>
              </a:effectLst>
            </p:spPr>
            <p:txBody>
              <a:bodyPr lIns="254000" tIns="254000" rIns="254000" bIns="254000" anchor="ctr"/>
              <a:lstStyle/>
              <a:p>
                <a:pPr algn="ctr" defTabSz="449580">
                  <a:lnSpc>
                    <a:spcPct val="120000"/>
                  </a:lnSpc>
                  <a:defRPr sz="2000" i="1" cap="none" spc="0">
                    <a:solidFill>
                      <a:srgbClr val="04122B"/>
                    </a:solidFill>
                    <a:latin typeface="Foco Regular"/>
                    <a:ea typeface="Foco Regular"/>
                    <a:cs typeface="Foco Regular"/>
                    <a:sym typeface="Foco Regular"/>
                  </a:defRPr>
                </a:pPr>
                <a:endParaRPr/>
              </a:p>
            </p:txBody>
          </p:sp>
          <p:sp>
            <p:nvSpPr>
              <p:cNvPr id="13" name="Komplexität">
                <a:extLst>
                  <a:ext uri="{FF2B5EF4-FFF2-40B4-BE49-F238E27FC236}">
                    <a16:creationId xmlns:a16="http://schemas.microsoft.com/office/drawing/2014/main" id="{9E2D5D78-E017-8346-9BCA-A436CFC50404}"/>
                  </a:ext>
                </a:extLst>
              </p:cNvPr>
              <p:cNvSpPr txBox="1"/>
              <p:nvPr/>
            </p:nvSpPr>
            <p:spPr>
              <a:xfrm>
                <a:off x="15938375" y="6323430"/>
                <a:ext cx="1609415" cy="37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70000"/>
                  </a:lnSpc>
                  <a:defRPr sz="2400" i="1" cap="none" spc="0">
                    <a:solidFill>
                      <a:srgbClr val="0A2846"/>
                    </a:solidFill>
                    <a:latin typeface="Foco Regular"/>
                    <a:ea typeface="Foco Regular"/>
                    <a:cs typeface="Foco Regular"/>
                    <a:sym typeface="Foco Regular"/>
                  </a:defRPr>
                </a:lvl1pPr>
              </a:lstStyle>
              <a:p>
                <a:r>
                  <a:rPr err="1">
                    <a:latin typeface="Calibri" panose="020F0502020204030204" pitchFamily="34" charset="0"/>
                    <a:cs typeface="Calibri" panose="020F0502020204030204" pitchFamily="34" charset="0"/>
                  </a:rPr>
                  <a:t>Komplexität</a:t>
                </a:r>
                <a:endParaRPr>
                  <a:latin typeface="Calibri" panose="020F0502020204030204" pitchFamily="34" charset="0"/>
                  <a:cs typeface="Calibri" panose="020F0502020204030204" pitchFamily="34" charset="0"/>
                </a:endParaRPr>
              </a:p>
            </p:txBody>
          </p:sp>
          <p:pic>
            <p:nvPicPr>
              <p:cNvPr id="14" name="Bild" descr="Bild">
                <a:extLst>
                  <a:ext uri="{FF2B5EF4-FFF2-40B4-BE49-F238E27FC236}">
                    <a16:creationId xmlns:a16="http://schemas.microsoft.com/office/drawing/2014/main" id="{C93C4E6E-3944-8C4D-B13F-443FB724133B}"/>
                  </a:ext>
                </a:extLst>
              </p:cNvPr>
              <p:cNvPicPr>
                <a:picLocks noChangeAspect="1"/>
              </p:cNvPicPr>
              <p:nvPr/>
            </p:nvPicPr>
            <p:blipFill>
              <a:blip r:embed="rId5"/>
              <a:stretch>
                <a:fillRect/>
              </a:stretch>
            </p:blipFill>
            <p:spPr>
              <a:xfrm>
                <a:off x="16215177" y="5137687"/>
                <a:ext cx="939664" cy="940217"/>
              </a:xfrm>
              <a:prstGeom prst="rect">
                <a:avLst/>
              </a:prstGeom>
              <a:ln w="12700">
                <a:miter lim="400000"/>
              </a:ln>
            </p:spPr>
          </p:pic>
        </p:grpSp>
        <p:sp>
          <p:nvSpPr>
            <p:cNvPr id="20" name="Rechteck 19">
              <a:extLst>
                <a:ext uri="{FF2B5EF4-FFF2-40B4-BE49-F238E27FC236}">
                  <a16:creationId xmlns:a16="http://schemas.microsoft.com/office/drawing/2014/main" id="{8F56AFF3-FB6B-3A4B-AA06-4D92313DBF59}"/>
                </a:ext>
              </a:extLst>
            </p:cNvPr>
            <p:cNvSpPr>
              <a:spLocks/>
            </p:cNvSpPr>
            <p:nvPr/>
          </p:nvSpPr>
          <p:spPr>
            <a:xfrm>
              <a:off x="1167781" y="10319203"/>
              <a:ext cx="5023305" cy="2077492"/>
            </a:xfrm>
            <a:prstGeom prst="rect">
              <a:avLst/>
            </a:prstGeom>
          </p:spPr>
          <p:txBody>
            <a:bodyPr wrap="square">
              <a:spAutoFit/>
            </a:bodyPr>
            <a:lstStyle/>
            <a:p>
              <a:pPr algn="ctr">
                <a:lnSpc>
                  <a:spcPct val="120000"/>
                </a:lnSpc>
                <a:spcBef>
                  <a:spcPts val="600"/>
                </a:spcBef>
              </a:pPr>
              <a:r>
                <a:rPr lang="de-DE" sz="2000">
                  <a:solidFill>
                    <a:schemeClr val="accent1"/>
                  </a:solidFill>
                  <a:latin typeface="Avenir Next" panose="020B0503020202020204" pitchFamily="34" charset="0"/>
                  <a:cs typeface="Foco" pitchFamily="34" charset="0"/>
                </a:rPr>
                <a:t>Produkte müssen immer schneller auf den Markt gebracht werden </a:t>
              </a:r>
              <a:endParaRPr lang="de-DE" sz="2000" b="1">
                <a:solidFill>
                  <a:schemeClr val="accent1"/>
                </a:solidFill>
                <a:latin typeface="Avenir Next" panose="020B0503020202020204" pitchFamily="34" charset="0"/>
                <a:cs typeface="Foco" pitchFamily="34" charset="0"/>
              </a:endParaRPr>
            </a:p>
            <a:p>
              <a:pPr algn="ctr">
                <a:lnSpc>
                  <a:spcPct val="120000"/>
                </a:lnSpc>
                <a:spcBef>
                  <a:spcPts val="600"/>
                </a:spcBef>
              </a:pPr>
              <a:endParaRPr lang="de-DE" sz="2000" b="1" i="1">
                <a:solidFill>
                  <a:schemeClr val="accent1"/>
                </a:solidFill>
                <a:latin typeface="Avenir Next" panose="020B0503020202020204" pitchFamily="34" charset="0"/>
                <a:cs typeface="Foco" pitchFamily="34" charset="0"/>
              </a:endParaRPr>
            </a:p>
            <a:p>
              <a:pPr algn="ctr">
                <a:lnSpc>
                  <a:spcPct val="120000"/>
                </a:lnSpc>
                <a:spcBef>
                  <a:spcPts val="600"/>
                </a:spcBef>
              </a:pPr>
              <a:r>
                <a:rPr lang="de-DE" sz="2000" b="1" i="1">
                  <a:solidFill>
                    <a:schemeClr val="accent1"/>
                  </a:solidFill>
                  <a:latin typeface="Avenir Next" panose="020B0503020202020204" pitchFamily="34" charset="0"/>
                  <a:cs typeface="Foco" pitchFamily="34" charset="0"/>
                </a:rPr>
                <a:t>keine Zeit für lange Spezifikationsphasen</a:t>
              </a:r>
              <a:r>
                <a:rPr lang="de-DE" sz="2000">
                  <a:solidFill>
                    <a:schemeClr val="accent1"/>
                  </a:solidFill>
                  <a:latin typeface="Avenir Next" panose="020B0503020202020204" pitchFamily="34" charset="0"/>
                  <a:cs typeface="Foco" pitchFamily="34" charset="0"/>
                </a:rPr>
                <a:t> </a:t>
              </a:r>
            </a:p>
          </p:txBody>
        </p:sp>
        <p:sp>
          <p:nvSpPr>
            <p:cNvPr id="21" name="Rechteck 20">
              <a:extLst>
                <a:ext uri="{FF2B5EF4-FFF2-40B4-BE49-F238E27FC236}">
                  <a16:creationId xmlns:a16="http://schemas.microsoft.com/office/drawing/2014/main" id="{1BF95B6E-E356-424A-86FE-23D3A1A6998D}"/>
                </a:ext>
              </a:extLst>
            </p:cNvPr>
            <p:cNvSpPr>
              <a:spLocks/>
            </p:cNvSpPr>
            <p:nvPr/>
          </p:nvSpPr>
          <p:spPr>
            <a:xfrm>
              <a:off x="8713522" y="10319203"/>
              <a:ext cx="5023306" cy="2077492"/>
            </a:xfrm>
            <a:prstGeom prst="rect">
              <a:avLst/>
            </a:prstGeom>
          </p:spPr>
          <p:txBody>
            <a:bodyPr wrap="square">
              <a:spAutoFit/>
            </a:bodyPr>
            <a:lstStyle/>
            <a:p>
              <a:pPr algn="ctr">
                <a:lnSpc>
                  <a:spcPct val="120000"/>
                </a:lnSpc>
                <a:spcBef>
                  <a:spcPts val="600"/>
                </a:spcBef>
              </a:pPr>
              <a:r>
                <a:rPr lang="de-DE" sz="2000">
                  <a:solidFill>
                    <a:schemeClr val="accent1"/>
                  </a:solidFill>
                  <a:latin typeface="Avenir Next" panose="020B0503020202020204" pitchFamily="34" charset="0"/>
                  <a:cs typeface="Foco" pitchFamily="34" charset="0"/>
                </a:rPr>
                <a:t>Die Software und die Probleme, die diese Software löst, werden immer komplexer</a:t>
              </a:r>
            </a:p>
            <a:p>
              <a:pPr algn="ctr">
                <a:lnSpc>
                  <a:spcPct val="120000"/>
                </a:lnSpc>
                <a:spcBef>
                  <a:spcPts val="600"/>
                </a:spcBef>
              </a:pPr>
              <a:endParaRPr lang="de-BG" sz="2000" b="1" i="1">
                <a:solidFill>
                  <a:schemeClr val="accent1"/>
                </a:solidFill>
                <a:latin typeface="Avenir Next" panose="020B0503020202020204" pitchFamily="34" charset="0"/>
                <a:cs typeface="Foco" pitchFamily="34" charset="0"/>
              </a:endParaRPr>
            </a:p>
            <a:p>
              <a:pPr algn="ctr">
                <a:lnSpc>
                  <a:spcPct val="120000"/>
                </a:lnSpc>
                <a:spcBef>
                  <a:spcPts val="600"/>
                </a:spcBef>
              </a:pPr>
              <a:r>
                <a:rPr lang="de-DE" sz="2000" b="1" i="1">
                  <a:solidFill>
                    <a:schemeClr val="accent1"/>
                  </a:solidFill>
                  <a:latin typeface="Avenir Next" panose="020B0503020202020204" pitchFamily="34" charset="0"/>
                  <a:cs typeface="Foco" pitchFamily="34" charset="0"/>
                </a:rPr>
                <a:t>vollständige Spezifikationen sind nahezu unmöglich</a:t>
              </a:r>
              <a:r>
                <a:rPr lang="de-DE" sz="2000">
                  <a:solidFill>
                    <a:schemeClr val="accent1"/>
                  </a:solidFill>
                  <a:latin typeface="Avenir Next" panose="020B0503020202020204" pitchFamily="34" charset="0"/>
                  <a:cs typeface="Foco" pitchFamily="34" charset="0"/>
                </a:rPr>
                <a:t> </a:t>
              </a:r>
            </a:p>
          </p:txBody>
        </p:sp>
        <p:sp>
          <p:nvSpPr>
            <p:cNvPr id="22" name="Rechteck 21">
              <a:extLst>
                <a:ext uri="{FF2B5EF4-FFF2-40B4-BE49-F238E27FC236}">
                  <a16:creationId xmlns:a16="http://schemas.microsoft.com/office/drawing/2014/main" id="{38867489-9666-EC4A-8575-CC21BFBA2CD9}"/>
                </a:ext>
              </a:extLst>
            </p:cNvPr>
            <p:cNvSpPr>
              <a:spLocks/>
            </p:cNvSpPr>
            <p:nvPr/>
          </p:nvSpPr>
          <p:spPr>
            <a:xfrm>
              <a:off x="15831833" y="10319203"/>
              <a:ext cx="5782422" cy="2446375"/>
            </a:xfrm>
            <a:prstGeom prst="rect">
              <a:avLst/>
            </a:prstGeom>
          </p:spPr>
          <p:txBody>
            <a:bodyPr wrap="square">
              <a:spAutoFit/>
            </a:bodyPr>
            <a:lstStyle/>
            <a:p>
              <a:pPr algn="ctr">
                <a:lnSpc>
                  <a:spcPct val="120000"/>
                </a:lnSpc>
                <a:spcBef>
                  <a:spcPts val="600"/>
                </a:spcBef>
              </a:pPr>
              <a:r>
                <a:rPr lang="de-DE" sz="2000">
                  <a:solidFill>
                    <a:schemeClr val="accent1"/>
                  </a:solidFill>
                  <a:latin typeface="Avenir Next" panose="020B0503020202020204" pitchFamily="34" charset="0"/>
                  <a:cs typeface="Foco" pitchFamily="34" charset="0"/>
                </a:rPr>
                <a:t>Heutzutage ist es fast unmöglich, ein Produkt </a:t>
              </a:r>
              <a:br>
                <a:rPr lang="de-DE" sz="2000">
                  <a:solidFill>
                    <a:schemeClr val="accent1"/>
                  </a:solidFill>
                  <a:latin typeface="Avenir Next" panose="020B0503020202020204" pitchFamily="34" charset="0"/>
                  <a:cs typeface="Foco" pitchFamily="34" charset="0"/>
                </a:rPr>
              </a:br>
              <a:r>
                <a:rPr lang="de-DE" sz="2000">
                  <a:solidFill>
                    <a:schemeClr val="accent1"/>
                  </a:solidFill>
                  <a:latin typeface="Avenir Next" panose="020B0503020202020204" pitchFamily="34" charset="0"/>
                  <a:cs typeface="Foco" pitchFamily="34" charset="0"/>
                </a:rPr>
                <a:t>ohne weitere Integrationen zu haben </a:t>
              </a:r>
            </a:p>
            <a:p>
              <a:pPr algn="ctr">
                <a:lnSpc>
                  <a:spcPct val="120000"/>
                </a:lnSpc>
                <a:spcBef>
                  <a:spcPts val="600"/>
                </a:spcBef>
              </a:pPr>
              <a:endParaRPr lang="de-BG" sz="2000" b="1" i="1">
                <a:solidFill>
                  <a:schemeClr val="accent1"/>
                </a:solidFill>
                <a:latin typeface="Avenir Next" panose="020B0503020202020204" pitchFamily="34" charset="0"/>
                <a:cs typeface="Foco" pitchFamily="34" charset="0"/>
              </a:endParaRPr>
            </a:p>
            <a:p>
              <a:pPr algn="ctr">
                <a:lnSpc>
                  <a:spcPct val="120000"/>
                </a:lnSpc>
                <a:spcBef>
                  <a:spcPts val="600"/>
                </a:spcBef>
              </a:pPr>
              <a:r>
                <a:rPr lang="de-DE" sz="2000" b="1" i="1">
                  <a:solidFill>
                    <a:schemeClr val="accent1"/>
                  </a:solidFill>
                  <a:latin typeface="Avenir Next" panose="020B0503020202020204" pitchFamily="34" charset="0"/>
                  <a:cs typeface="Foco" pitchFamily="34" charset="0"/>
                </a:rPr>
                <a:t>Vorausplanung für den Impact auf eigene Produkte unterliegt permanenten Veränderungen </a:t>
              </a:r>
              <a:endParaRPr lang="de-BG" sz="2000">
                <a:solidFill>
                  <a:schemeClr val="accent1"/>
                </a:solidFill>
              </a:endParaRPr>
            </a:p>
          </p:txBody>
        </p:sp>
        <p:pic>
          <p:nvPicPr>
            <p:cNvPr id="24" name="Grafik 23" descr="Pfeil nach unten mit einfarbiger Füllung">
              <a:extLst>
                <a:ext uri="{FF2B5EF4-FFF2-40B4-BE49-F238E27FC236}">
                  <a16:creationId xmlns:a16="http://schemas.microsoft.com/office/drawing/2014/main" id="{6469688F-6434-B147-BFC2-9880A67A47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88927" y="11168158"/>
              <a:ext cx="384333" cy="384333"/>
            </a:xfrm>
            <a:prstGeom prst="rect">
              <a:avLst/>
            </a:prstGeom>
          </p:spPr>
        </p:pic>
        <p:pic>
          <p:nvPicPr>
            <p:cNvPr id="25" name="Grafik 24" descr="Pfeil nach unten mit einfarbiger Füllung">
              <a:extLst>
                <a:ext uri="{FF2B5EF4-FFF2-40B4-BE49-F238E27FC236}">
                  <a16:creationId xmlns:a16="http://schemas.microsoft.com/office/drawing/2014/main" id="{2887BD6F-1AD3-AF4D-8126-58999EE0B4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33008" y="11168158"/>
              <a:ext cx="384333" cy="384333"/>
            </a:xfrm>
            <a:prstGeom prst="rect">
              <a:avLst/>
            </a:prstGeom>
          </p:spPr>
        </p:pic>
        <p:pic>
          <p:nvPicPr>
            <p:cNvPr id="26" name="Grafik 25" descr="Pfeil nach unten mit einfarbiger Füllung">
              <a:extLst>
                <a:ext uri="{FF2B5EF4-FFF2-40B4-BE49-F238E27FC236}">
                  <a16:creationId xmlns:a16="http://schemas.microsoft.com/office/drawing/2014/main" id="{2069622B-E5BE-724D-9C66-6AE54F2088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30878" y="11168158"/>
              <a:ext cx="384333" cy="384333"/>
            </a:xfrm>
            <a:prstGeom prst="rect">
              <a:avLst/>
            </a:prstGeom>
          </p:spPr>
        </p:pic>
      </p:grpSp>
      <p:sp>
        <p:nvSpPr>
          <p:cNvPr id="40" name="TextBox 4">
            <a:extLst>
              <a:ext uri="{FF2B5EF4-FFF2-40B4-BE49-F238E27FC236}">
                <a16:creationId xmlns:a16="http://schemas.microsoft.com/office/drawing/2014/main" id="{A461F318-A707-A64D-9E2D-4341755DD31B}"/>
              </a:ext>
            </a:extLst>
          </p:cNvPr>
          <p:cNvSpPr txBox="1"/>
          <p:nvPr/>
        </p:nvSpPr>
        <p:spPr>
          <a:xfrm>
            <a:off x="11214430" y="4160483"/>
            <a:ext cx="166933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3200" b="1" spc="175">
                <a:solidFill>
                  <a:schemeClr val="accent1"/>
                </a:solidFill>
                <a:latin typeface="Avenir Next Demi Bold" panose="020B0503020202020204" pitchFamily="34" charset="0"/>
                <a:cs typeface="Foco Bold" pitchFamily="34" charset="0"/>
                <a:sym typeface="Filson Pro Regular"/>
              </a:rPr>
              <a:t>v</a:t>
            </a:r>
            <a:r>
              <a:rPr kumimoji="0" lang="en-US" sz="3200" b="1" u="none" strike="noStrike" spc="175" normalizeH="0" baseline="0">
                <a:ln>
                  <a:noFill/>
                </a:ln>
                <a:solidFill>
                  <a:schemeClr val="accent1"/>
                </a:solidFill>
                <a:effectLst/>
                <a:uFillTx/>
                <a:latin typeface="Avenir Next Demi Bold" panose="020B0503020202020204" pitchFamily="34" charset="0"/>
                <a:cs typeface="Foco Bold" pitchFamily="34" charset="0"/>
                <a:sym typeface="Filson Pro Regular"/>
              </a:rPr>
              <a:t>s.</a:t>
            </a:r>
            <a:endParaRPr kumimoji="0" lang="bg-BG" sz="3200" b="1" u="none" strike="noStrike" spc="175" normalizeH="0" baseline="0">
              <a:ln>
                <a:noFill/>
              </a:ln>
              <a:solidFill>
                <a:schemeClr val="accent1"/>
              </a:solidFill>
              <a:effectLst/>
              <a:uFillTx/>
              <a:latin typeface="Foco Bold" pitchFamily="34" charset="0"/>
              <a:cs typeface="Foco Bold" pitchFamily="34" charset="0"/>
              <a:sym typeface="Filson Pro Regular"/>
            </a:endParaRPr>
          </a:p>
        </p:txBody>
      </p:sp>
      <p:sp>
        <p:nvSpPr>
          <p:cNvPr id="41" name="TextBox 4">
            <a:extLst>
              <a:ext uri="{FF2B5EF4-FFF2-40B4-BE49-F238E27FC236}">
                <a16:creationId xmlns:a16="http://schemas.microsoft.com/office/drawing/2014/main" id="{B006D328-2006-5F4E-AE42-9D457342C8D8}"/>
              </a:ext>
            </a:extLst>
          </p:cNvPr>
          <p:cNvSpPr txBox="1"/>
          <p:nvPr/>
        </p:nvSpPr>
        <p:spPr>
          <a:xfrm>
            <a:off x="8272255" y="5949103"/>
            <a:ext cx="712188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de-DE" sz="2000" i="1" spc="175">
                <a:solidFill>
                  <a:schemeClr val="accent4"/>
                </a:solidFill>
                <a:latin typeface="Avenir Next" panose="020B0503020202020204" pitchFamily="34" charset="0"/>
                <a:cs typeface="Foco Bold" pitchFamily="34" charset="0"/>
                <a:sym typeface="Filson Pro Regular"/>
              </a:rPr>
              <a:t>Abweichung der Realität gegenüber dem Plan</a:t>
            </a:r>
            <a:endParaRPr kumimoji="0" lang="de-DE" sz="2000" i="1" u="none" strike="noStrike" spc="175" normalizeH="0" baseline="0">
              <a:ln>
                <a:noFill/>
              </a:ln>
              <a:solidFill>
                <a:schemeClr val="accent4"/>
              </a:solidFill>
              <a:effectLst/>
              <a:uFillTx/>
              <a:latin typeface="Avenir Next" panose="020B0503020202020204" pitchFamily="34" charset="0"/>
              <a:cs typeface="Foco Bold" pitchFamily="34" charset="0"/>
              <a:sym typeface="Filson Pro Regular"/>
            </a:endParaRPr>
          </a:p>
        </p:txBody>
      </p:sp>
      <p:sp>
        <p:nvSpPr>
          <p:cNvPr id="42" name="TextBox 4">
            <a:extLst>
              <a:ext uri="{FF2B5EF4-FFF2-40B4-BE49-F238E27FC236}">
                <a16:creationId xmlns:a16="http://schemas.microsoft.com/office/drawing/2014/main" id="{6256B427-7095-6840-9411-F6B1C29F97C0}"/>
              </a:ext>
            </a:extLst>
          </p:cNvPr>
          <p:cNvSpPr txBox="1"/>
          <p:nvPr/>
        </p:nvSpPr>
        <p:spPr>
          <a:xfrm>
            <a:off x="8072854" y="13011559"/>
            <a:ext cx="7952483" cy="4103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de-DE" sz="2000" i="1" spc="175">
                <a:solidFill>
                  <a:schemeClr val="accent4"/>
                </a:solidFill>
                <a:latin typeface="Avenir Next" panose="020B0503020202020204" pitchFamily="34" charset="0"/>
                <a:cs typeface="Foco Bold" pitchFamily="34" charset="0"/>
                <a:sym typeface="Filson Pro Regular"/>
              </a:rPr>
              <a:t>Weitere Gründe, die die Planung noch verkomplizieren</a:t>
            </a:r>
          </a:p>
        </p:txBody>
      </p:sp>
      <p:grpSp>
        <p:nvGrpSpPr>
          <p:cNvPr id="52" name="Gruppieren 51">
            <a:extLst>
              <a:ext uri="{FF2B5EF4-FFF2-40B4-BE49-F238E27FC236}">
                <a16:creationId xmlns:a16="http://schemas.microsoft.com/office/drawing/2014/main" id="{50150CCE-0E8D-B849-966E-200D9AA04DCD}"/>
              </a:ext>
            </a:extLst>
          </p:cNvPr>
          <p:cNvGrpSpPr/>
          <p:nvPr/>
        </p:nvGrpSpPr>
        <p:grpSpPr>
          <a:xfrm>
            <a:off x="439960" y="12668034"/>
            <a:ext cx="2463610" cy="645941"/>
            <a:chOff x="439960" y="12668034"/>
            <a:chExt cx="2463610" cy="645941"/>
          </a:xfrm>
        </p:grpSpPr>
        <p:sp>
          <p:nvSpPr>
            <p:cNvPr id="53" name="Rechteck 52">
              <a:extLst>
                <a:ext uri="{FF2B5EF4-FFF2-40B4-BE49-F238E27FC236}">
                  <a16:creationId xmlns:a16="http://schemas.microsoft.com/office/drawing/2014/main" id="{26B52C4B-FA40-3145-BE45-CB688762CE5D}"/>
                </a:ext>
              </a:extLst>
            </p:cNvPr>
            <p:cNvSpPr/>
            <p:nvPr/>
          </p:nvSpPr>
          <p:spPr>
            <a:xfrm>
              <a:off x="439960" y="12765579"/>
              <a:ext cx="2463610" cy="410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pic>
          <p:nvPicPr>
            <p:cNvPr id="54" name="blubito-logo.png" descr="blubito-logo.png">
              <a:extLst>
                <a:ext uri="{FF2B5EF4-FFF2-40B4-BE49-F238E27FC236}">
                  <a16:creationId xmlns:a16="http://schemas.microsoft.com/office/drawing/2014/main" id="{AB3200BF-343A-D148-AFA2-96E43B5E2465}"/>
                </a:ext>
              </a:extLst>
            </p:cNvPr>
            <p:cNvPicPr>
              <a:picLocks noChangeAspect="1"/>
            </p:cNvPicPr>
            <p:nvPr/>
          </p:nvPicPr>
          <p:blipFill>
            <a:blip r:embed="rId8"/>
            <a:stretch>
              <a:fillRect/>
            </a:stretch>
          </p:blipFill>
          <p:spPr>
            <a:xfrm>
              <a:off x="829384" y="12668034"/>
              <a:ext cx="2074185" cy="645941"/>
            </a:xfrm>
            <a:prstGeom prst="rect">
              <a:avLst/>
            </a:prstGeom>
            <a:ln w="12700">
              <a:miter lim="400000"/>
            </a:ln>
          </p:spPr>
        </p:pic>
      </p:grpSp>
    </p:spTree>
    <p:extLst>
      <p:ext uri="{BB962C8B-B14F-4D97-AF65-F5344CB8AC3E}">
        <p14:creationId xmlns:p14="http://schemas.microsoft.com/office/powerpoint/2010/main" val="72839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2746"/>
        </a:solidFill>
        <a:effectLst/>
      </p:bgPr>
    </p:bg>
    <p:spTree>
      <p:nvGrpSpPr>
        <p:cNvPr id="1" name=""/>
        <p:cNvGrpSpPr/>
        <p:nvPr/>
      </p:nvGrpSpPr>
      <p:grpSpPr>
        <a:xfrm>
          <a:off x="0" y="0"/>
          <a:ext cx="0" cy="0"/>
          <a:chOff x="0" y="0"/>
          <a:chExt cx="0" cy="0"/>
        </a:xfrm>
      </p:grpSpPr>
      <p:grpSp>
        <p:nvGrpSpPr>
          <p:cNvPr id="21" name="Gruppieren 20">
            <a:extLst>
              <a:ext uri="{FF2B5EF4-FFF2-40B4-BE49-F238E27FC236}">
                <a16:creationId xmlns:a16="http://schemas.microsoft.com/office/drawing/2014/main" id="{1479934E-1262-3349-8880-EB7940384500}"/>
              </a:ext>
            </a:extLst>
          </p:cNvPr>
          <p:cNvGrpSpPr/>
          <p:nvPr/>
        </p:nvGrpSpPr>
        <p:grpSpPr>
          <a:xfrm>
            <a:off x="1765867" y="3922551"/>
            <a:ext cx="20295688" cy="3556309"/>
            <a:chOff x="967712" y="1707065"/>
            <a:chExt cx="20295688" cy="3556309"/>
          </a:xfrm>
        </p:grpSpPr>
        <p:pic>
          <p:nvPicPr>
            <p:cNvPr id="4" name="Picture 2">
              <a:extLst>
                <a:ext uri="{FF2B5EF4-FFF2-40B4-BE49-F238E27FC236}">
                  <a16:creationId xmlns:a16="http://schemas.microsoft.com/office/drawing/2014/main" id="{D838D139-E44B-4344-8E18-DF9EB868042E}"/>
                </a:ext>
              </a:extLst>
            </p:cNvPr>
            <p:cNvPicPr>
              <a:picLocks noChangeAspect="1"/>
            </p:cNvPicPr>
            <p:nvPr/>
          </p:nvPicPr>
          <p:blipFill rotWithShape="1">
            <a:blip r:embed="rId3">
              <a:extLst>
                <a:ext uri="{28A0092B-C50C-407E-A947-70E740481C1C}">
                  <a14:useLocalDpi xmlns:a14="http://schemas.microsoft.com/office/drawing/2010/main" val="0"/>
                </a:ext>
              </a:extLst>
            </a:blip>
            <a:srcRect b="24533"/>
            <a:stretch/>
          </p:blipFill>
          <p:spPr>
            <a:xfrm>
              <a:off x="967712" y="1707065"/>
              <a:ext cx="20295688" cy="3556309"/>
            </a:xfrm>
            <a:prstGeom prst="rect">
              <a:avLst/>
            </a:prstGeom>
          </p:spPr>
        </p:pic>
        <p:sp>
          <p:nvSpPr>
            <p:cNvPr id="5" name="Spezifikation">
              <a:extLst>
                <a:ext uri="{FF2B5EF4-FFF2-40B4-BE49-F238E27FC236}">
                  <a16:creationId xmlns:a16="http://schemas.microsoft.com/office/drawing/2014/main" id="{5A2DF611-1B6E-354A-8E28-75FDA4EC4FAE}"/>
                </a:ext>
              </a:extLst>
            </p:cNvPr>
            <p:cNvSpPr txBox="1"/>
            <p:nvPr/>
          </p:nvSpPr>
          <p:spPr>
            <a:xfrm>
              <a:off x="2298439" y="3035730"/>
              <a:ext cx="3259835" cy="49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i="1">
                  <a:solidFill>
                    <a:schemeClr val="bg1"/>
                  </a:solidFill>
                  <a:latin typeface="Avenir Next" panose="020B0503020202020204" pitchFamily="34" charset="0"/>
                  <a:cs typeface="Foco" pitchFamily="34" charset="0"/>
                </a:rPr>
                <a:t>Spezifikation</a:t>
              </a:r>
            </a:p>
          </p:txBody>
        </p:sp>
        <p:sp>
          <p:nvSpPr>
            <p:cNvPr id="6" name="Implementierung">
              <a:extLst>
                <a:ext uri="{FF2B5EF4-FFF2-40B4-BE49-F238E27FC236}">
                  <a16:creationId xmlns:a16="http://schemas.microsoft.com/office/drawing/2014/main" id="{A918F5E9-9F4A-4D4F-A156-4747109FFB25}"/>
                </a:ext>
              </a:extLst>
            </p:cNvPr>
            <p:cNvSpPr txBox="1"/>
            <p:nvPr/>
          </p:nvSpPr>
          <p:spPr>
            <a:xfrm>
              <a:off x="6654502" y="3462659"/>
              <a:ext cx="3259835" cy="49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gn="ctr">
                <a:lnSpc>
                  <a:spcPct val="110000"/>
                </a:lnSpc>
                <a:defRPr sz="2400" cap="none" spc="0">
                  <a:latin typeface="+mj-lt"/>
                  <a:ea typeface="+mj-ea"/>
                  <a:cs typeface="+mj-cs"/>
                  <a:sym typeface="Filson Pro Black"/>
                </a:defRPr>
              </a:lvl1pPr>
            </a:lstStyle>
            <a:p>
              <a:r>
                <a:rPr lang="de-DE" i="1">
                  <a:solidFill>
                    <a:schemeClr val="bg1"/>
                  </a:solidFill>
                  <a:latin typeface="Avenir Next" panose="020B0503020202020204" pitchFamily="34" charset="0"/>
                  <a:cs typeface="Foco" pitchFamily="34" charset="0"/>
                </a:rPr>
                <a:t>Implementierung</a:t>
              </a:r>
            </a:p>
          </p:txBody>
        </p:sp>
        <p:sp>
          <p:nvSpPr>
            <p:cNvPr id="7" name="Test / QA">
              <a:extLst>
                <a:ext uri="{FF2B5EF4-FFF2-40B4-BE49-F238E27FC236}">
                  <a16:creationId xmlns:a16="http://schemas.microsoft.com/office/drawing/2014/main" id="{3CA7D0B9-6858-6440-9577-B7BA16FE982B}"/>
                </a:ext>
              </a:extLst>
            </p:cNvPr>
            <p:cNvSpPr txBox="1"/>
            <p:nvPr/>
          </p:nvSpPr>
          <p:spPr>
            <a:xfrm>
              <a:off x="11865905" y="3824129"/>
              <a:ext cx="1821390" cy="49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gn="ctr">
                <a:lnSpc>
                  <a:spcPct val="110000"/>
                </a:lnSpc>
                <a:defRPr sz="2400" cap="none" spc="0">
                  <a:latin typeface="+mj-lt"/>
                  <a:ea typeface="+mj-ea"/>
                  <a:cs typeface="+mj-cs"/>
                  <a:sym typeface="Filson Pro Black"/>
                </a:defRPr>
              </a:lvl1pPr>
            </a:lstStyle>
            <a:p>
              <a:r>
                <a:rPr lang="de-DE" i="1">
                  <a:solidFill>
                    <a:schemeClr val="bg1"/>
                  </a:solidFill>
                  <a:latin typeface="Avenir Next" panose="020B0503020202020204" pitchFamily="34" charset="0"/>
                  <a:cs typeface="Foco" pitchFamily="34" charset="0"/>
                </a:rPr>
                <a:t>Test / QA</a:t>
              </a:r>
            </a:p>
          </p:txBody>
        </p:sp>
        <p:sp>
          <p:nvSpPr>
            <p:cNvPr id="8" name="Delivery">
              <a:extLst>
                <a:ext uri="{FF2B5EF4-FFF2-40B4-BE49-F238E27FC236}">
                  <a16:creationId xmlns:a16="http://schemas.microsoft.com/office/drawing/2014/main" id="{D7CD8B36-53CE-3D47-9421-34F7342CD6DA}"/>
                </a:ext>
              </a:extLst>
            </p:cNvPr>
            <p:cNvSpPr txBox="1"/>
            <p:nvPr/>
          </p:nvSpPr>
          <p:spPr>
            <a:xfrm>
              <a:off x="16359743" y="4189417"/>
              <a:ext cx="1606425" cy="49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gn="ctr">
                <a:lnSpc>
                  <a:spcPct val="110000"/>
                </a:lnSpc>
                <a:defRPr sz="2400" cap="none" spc="0">
                  <a:latin typeface="+mj-lt"/>
                  <a:ea typeface="+mj-ea"/>
                  <a:cs typeface="+mj-cs"/>
                  <a:sym typeface="Filson Pro Black"/>
                </a:defRPr>
              </a:lvl1pPr>
            </a:lstStyle>
            <a:p>
              <a:r>
                <a:rPr lang="de-DE" i="1" err="1">
                  <a:solidFill>
                    <a:schemeClr val="bg1"/>
                  </a:solidFill>
                  <a:latin typeface="Avenir Next" panose="020B0503020202020204" pitchFamily="34" charset="0"/>
                  <a:cs typeface="Foco" pitchFamily="34" charset="0"/>
                </a:rPr>
                <a:t>Delivery</a:t>
              </a:r>
              <a:endParaRPr lang="de-DE" i="1">
                <a:solidFill>
                  <a:schemeClr val="bg1"/>
                </a:solidFill>
                <a:latin typeface="Avenir Next" panose="020B0503020202020204" pitchFamily="34" charset="0"/>
                <a:cs typeface="Foco" pitchFamily="34" charset="0"/>
              </a:endParaRPr>
            </a:p>
          </p:txBody>
        </p:sp>
      </p:grpSp>
      <p:sp>
        <p:nvSpPr>
          <p:cNvPr id="9" name="Textplatzhalter 1">
            <a:extLst>
              <a:ext uri="{FF2B5EF4-FFF2-40B4-BE49-F238E27FC236}">
                <a16:creationId xmlns:a16="http://schemas.microsoft.com/office/drawing/2014/main" id="{B68433CD-A8FA-4648-BC3B-0AFF506D5672}"/>
              </a:ext>
            </a:extLst>
          </p:cNvPr>
          <p:cNvSpPr txBox="1">
            <a:spLocks/>
          </p:cNvSpPr>
          <p:nvPr/>
        </p:nvSpPr>
        <p:spPr>
          <a:xfrm>
            <a:off x="1606550" y="971007"/>
            <a:ext cx="20295689" cy="847633"/>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de-DE" b="1">
                <a:solidFill>
                  <a:schemeClr val="bg1"/>
                </a:solidFill>
                <a:latin typeface="Avenir Next Heavy" panose="020B0503020202020204" pitchFamily="34" charset="0"/>
              </a:rPr>
              <a:t>Effizienz vs. Effektivität</a:t>
            </a:r>
          </a:p>
        </p:txBody>
      </p:sp>
      <p:grpSp>
        <p:nvGrpSpPr>
          <p:cNvPr id="20" name="Gruppieren 19">
            <a:extLst>
              <a:ext uri="{FF2B5EF4-FFF2-40B4-BE49-F238E27FC236}">
                <a16:creationId xmlns:a16="http://schemas.microsoft.com/office/drawing/2014/main" id="{4A15EB0A-6D88-AE43-86A9-770BEED2C95B}"/>
              </a:ext>
            </a:extLst>
          </p:cNvPr>
          <p:cNvGrpSpPr/>
          <p:nvPr/>
        </p:nvGrpSpPr>
        <p:grpSpPr>
          <a:xfrm>
            <a:off x="2404705" y="7988012"/>
            <a:ext cx="18024562" cy="3797766"/>
            <a:chOff x="1606550" y="8187681"/>
            <a:chExt cx="18024562" cy="3797766"/>
          </a:xfrm>
        </p:grpSpPr>
        <p:pic>
          <p:nvPicPr>
            <p:cNvPr id="10" name="Picture 3">
              <a:extLst>
                <a:ext uri="{FF2B5EF4-FFF2-40B4-BE49-F238E27FC236}">
                  <a16:creationId xmlns:a16="http://schemas.microsoft.com/office/drawing/2014/main" id="{57DB9FA2-0947-1D4E-B7A6-A9693EF85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550" y="8187681"/>
              <a:ext cx="18013604" cy="3797766"/>
            </a:xfrm>
            <a:prstGeom prst="rect">
              <a:avLst/>
            </a:prstGeom>
          </p:spPr>
        </p:pic>
        <p:sp>
          <p:nvSpPr>
            <p:cNvPr id="11" name="Spezifikation">
              <a:extLst>
                <a:ext uri="{FF2B5EF4-FFF2-40B4-BE49-F238E27FC236}">
                  <a16:creationId xmlns:a16="http://schemas.microsoft.com/office/drawing/2014/main" id="{8AB6BAA3-0E5F-F34D-A82E-C5AF09B9391E}"/>
                </a:ext>
              </a:extLst>
            </p:cNvPr>
            <p:cNvSpPr txBox="1"/>
            <p:nvPr/>
          </p:nvSpPr>
          <p:spPr>
            <a:xfrm>
              <a:off x="4439472" y="10747176"/>
              <a:ext cx="3259835" cy="49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i="1">
                  <a:solidFill>
                    <a:schemeClr val="bg1"/>
                  </a:solidFill>
                  <a:latin typeface="Avenir Next" panose="020B0503020202020204" pitchFamily="34" charset="0"/>
                  <a:cs typeface="Foco" pitchFamily="34" charset="0"/>
                </a:rPr>
                <a:t>Feedback</a:t>
              </a:r>
            </a:p>
          </p:txBody>
        </p:sp>
        <p:sp>
          <p:nvSpPr>
            <p:cNvPr id="12" name="Spezifikation">
              <a:extLst>
                <a:ext uri="{FF2B5EF4-FFF2-40B4-BE49-F238E27FC236}">
                  <a16:creationId xmlns:a16="http://schemas.microsoft.com/office/drawing/2014/main" id="{A5038F57-ACBC-7D4C-8607-88236C8F59BF}"/>
                </a:ext>
              </a:extLst>
            </p:cNvPr>
            <p:cNvSpPr txBox="1"/>
            <p:nvPr/>
          </p:nvSpPr>
          <p:spPr>
            <a:xfrm>
              <a:off x="10461131" y="10747176"/>
              <a:ext cx="3259835" cy="49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i="1">
                  <a:solidFill>
                    <a:schemeClr val="bg1"/>
                  </a:solidFill>
                  <a:latin typeface="Avenir Next" panose="020B0503020202020204" pitchFamily="34" charset="0"/>
                  <a:cs typeface="Foco" pitchFamily="34" charset="0"/>
                </a:rPr>
                <a:t>Feedback</a:t>
              </a:r>
            </a:p>
          </p:txBody>
        </p:sp>
        <p:sp>
          <p:nvSpPr>
            <p:cNvPr id="15" name="Spezifikation">
              <a:extLst>
                <a:ext uri="{FF2B5EF4-FFF2-40B4-BE49-F238E27FC236}">
                  <a16:creationId xmlns:a16="http://schemas.microsoft.com/office/drawing/2014/main" id="{382253EA-B83D-7246-B6F4-94CCEB1B9D0B}"/>
                </a:ext>
              </a:extLst>
            </p:cNvPr>
            <p:cNvSpPr txBox="1"/>
            <p:nvPr/>
          </p:nvSpPr>
          <p:spPr>
            <a:xfrm>
              <a:off x="16371277" y="10747176"/>
              <a:ext cx="3259835" cy="499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i="1">
                  <a:solidFill>
                    <a:schemeClr val="bg1"/>
                  </a:solidFill>
                  <a:latin typeface="Avenir Next" panose="020B0503020202020204" pitchFamily="34" charset="0"/>
                  <a:cs typeface="Foco" pitchFamily="34" charset="0"/>
                </a:rPr>
                <a:t>Feedback</a:t>
              </a:r>
            </a:p>
          </p:txBody>
        </p:sp>
      </p:grpSp>
      <p:sp>
        <p:nvSpPr>
          <p:cNvPr id="16" name="Wasserfall">
            <a:extLst>
              <a:ext uri="{FF2B5EF4-FFF2-40B4-BE49-F238E27FC236}">
                <a16:creationId xmlns:a16="http://schemas.microsoft.com/office/drawing/2014/main" id="{8111CD41-A24F-2F4F-B883-303C26ADD003}"/>
              </a:ext>
            </a:extLst>
          </p:cNvPr>
          <p:cNvSpPr txBox="1"/>
          <p:nvPr/>
        </p:nvSpPr>
        <p:spPr>
          <a:xfrm>
            <a:off x="1693837" y="2275503"/>
            <a:ext cx="280416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r>
              <a:rPr lang="de-DE" b="1">
                <a:latin typeface="Avenir Next" panose="020B0503020202020204" pitchFamily="34" charset="0"/>
                <a:cs typeface="Arial" panose="020B0604020202020204" pitchFamily="34" charset="0"/>
              </a:rPr>
              <a:t>Wasserfall</a:t>
            </a:r>
          </a:p>
        </p:txBody>
      </p:sp>
      <p:sp>
        <p:nvSpPr>
          <p:cNvPr id="17" name="Scrum">
            <a:extLst>
              <a:ext uri="{FF2B5EF4-FFF2-40B4-BE49-F238E27FC236}">
                <a16:creationId xmlns:a16="http://schemas.microsoft.com/office/drawing/2014/main" id="{B21ABB23-BA2F-594E-AD7A-4DA0E414293D}"/>
              </a:ext>
            </a:extLst>
          </p:cNvPr>
          <p:cNvSpPr txBox="1"/>
          <p:nvPr/>
        </p:nvSpPr>
        <p:spPr>
          <a:xfrm>
            <a:off x="1693837" y="6387776"/>
            <a:ext cx="1732205"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r>
              <a:rPr b="1">
                <a:latin typeface="Avenir Next" panose="020B0503020202020204" pitchFamily="34" charset="0"/>
                <a:cs typeface="Arial" panose="020B0604020202020204" pitchFamily="34" charset="0"/>
              </a:rPr>
              <a:t>Scrum</a:t>
            </a:r>
          </a:p>
        </p:txBody>
      </p:sp>
      <p:sp>
        <p:nvSpPr>
          <p:cNvPr id="18" name="Effizient…">
            <a:extLst>
              <a:ext uri="{FF2B5EF4-FFF2-40B4-BE49-F238E27FC236}">
                <a16:creationId xmlns:a16="http://schemas.microsoft.com/office/drawing/2014/main" id="{22D46B01-D422-4D4B-A881-BFE060E270B4}"/>
              </a:ext>
            </a:extLst>
          </p:cNvPr>
          <p:cNvSpPr txBox="1"/>
          <p:nvPr/>
        </p:nvSpPr>
        <p:spPr>
          <a:xfrm>
            <a:off x="1693836" y="3278699"/>
            <a:ext cx="6238508" cy="1181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marL="342900" indent="-342900">
              <a:lnSpc>
                <a:spcPct val="120000"/>
              </a:lnSpc>
              <a:buClr>
                <a:schemeClr val="accent4"/>
              </a:buClr>
              <a:buFont typeface="Wingdings" pitchFamily="2" charset="2"/>
              <a:buChar char="§"/>
              <a:defRPr sz="2000" i="1" cap="none" spc="0">
                <a:latin typeface="Foco Regular"/>
                <a:ea typeface="Foco Regular"/>
                <a:cs typeface="Foco Regular"/>
                <a:sym typeface="Foco Regular"/>
              </a:defRPr>
            </a:pPr>
            <a:r>
              <a:rPr lang="de-DE" dirty="0">
                <a:solidFill>
                  <a:schemeClr val="bg1"/>
                </a:solidFill>
                <a:latin typeface="Avenir Next"/>
                <a:cs typeface="Calibri"/>
              </a:rPr>
              <a:t>Effizient</a:t>
            </a:r>
          </a:p>
          <a:p>
            <a:pPr marL="342900" indent="-342900">
              <a:lnSpc>
                <a:spcPct val="120000"/>
              </a:lnSpc>
              <a:buClr>
                <a:schemeClr val="accent4"/>
              </a:buClr>
              <a:buFont typeface="Arial" pitchFamily="2" charset="2"/>
              <a:buChar char="•"/>
              <a:defRPr sz="2000" i="1" cap="none" spc="0">
                <a:latin typeface="Foco Regular"/>
                <a:ea typeface="Foco Regular"/>
                <a:cs typeface="Foco Regular"/>
                <a:sym typeface="Foco Regular"/>
              </a:defRPr>
            </a:pPr>
            <a:r>
              <a:rPr lang="de-DE" dirty="0">
                <a:solidFill>
                  <a:schemeClr val="bg1"/>
                </a:solidFill>
                <a:latin typeface="Avenir Next"/>
                <a:cs typeface="Calibri"/>
              </a:rPr>
              <a:t>Horizontal (</a:t>
            </a:r>
            <a:r>
              <a:rPr lang="en-US" dirty="0" err="1">
                <a:solidFill>
                  <a:schemeClr val="bg1"/>
                </a:solidFill>
                <a:ea typeface="+mn-lt"/>
                <a:cs typeface="+mn-lt"/>
              </a:rPr>
              <a:t>Schichtbasierte</a:t>
            </a:r>
            <a:r>
              <a:rPr lang="en-US" dirty="0">
                <a:solidFill>
                  <a:schemeClr val="bg1"/>
                </a:solidFill>
                <a:ea typeface="+mn-lt"/>
                <a:cs typeface="+mn-lt"/>
              </a:rPr>
              <a:t> Denkweise)</a:t>
            </a:r>
            <a:endParaRPr lang="de-DE" dirty="0">
              <a:solidFill>
                <a:schemeClr val="bg1"/>
              </a:solidFill>
              <a:ea typeface="+mn-lt"/>
              <a:cs typeface="+mn-lt"/>
            </a:endParaRPr>
          </a:p>
          <a:p>
            <a:pPr marL="342900" indent="-342900">
              <a:lnSpc>
                <a:spcPct val="120000"/>
              </a:lnSpc>
              <a:buClr>
                <a:schemeClr val="accent4"/>
              </a:buClr>
              <a:buFont typeface="Wingdings" pitchFamily="2" charset="2"/>
              <a:buChar char="§"/>
              <a:defRPr sz="2000" i="1" cap="none" spc="0">
                <a:latin typeface="Foco Regular"/>
                <a:ea typeface="Foco Regular"/>
                <a:cs typeface="Foco Regular"/>
                <a:sym typeface="Foco Regular"/>
              </a:defRPr>
            </a:pPr>
            <a:r>
              <a:rPr lang="de-DE" dirty="0">
                <a:solidFill>
                  <a:schemeClr val="bg1"/>
                </a:solidFill>
                <a:latin typeface="Avenir Next"/>
                <a:cs typeface="Calibri"/>
              </a:rPr>
              <a:t>Fokus auf Prozesse</a:t>
            </a:r>
          </a:p>
        </p:txBody>
      </p:sp>
      <p:sp>
        <p:nvSpPr>
          <p:cNvPr id="19" name="Effektiv…">
            <a:extLst>
              <a:ext uri="{FF2B5EF4-FFF2-40B4-BE49-F238E27FC236}">
                <a16:creationId xmlns:a16="http://schemas.microsoft.com/office/drawing/2014/main" id="{31F7C27E-E525-9E42-ABD0-F521EDF8F12E}"/>
              </a:ext>
            </a:extLst>
          </p:cNvPr>
          <p:cNvSpPr txBox="1"/>
          <p:nvPr/>
        </p:nvSpPr>
        <p:spPr>
          <a:xfrm>
            <a:off x="1693837" y="7292076"/>
            <a:ext cx="4606991" cy="1181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marL="342900" indent="-342900">
              <a:lnSpc>
                <a:spcPct val="120000"/>
              </a:lnSpc>
              <a:buClr>
                <a:schemeClr val="accent4"/>
              </a:buClr>
              <a:buFont typeface="Wingdings" pitchFamily="2" charset="2"/>
              <a:buChar char="§"/>
              <a:defRPr sz="2000" i="1" cap="none" spc="0">
                <a:latin typeface="Foco Regular"/>
                <a:ea typeface="Foco Regular"/>
                <a:cs typeface="Foco Regular"/>
                <a:sym typeface="Foco Regular"/>
              </a:defRPr>
            </a:pPr>
            <a:r>
              <a:rPr lang="de-DE" sz="2000" dirty="0">
                <a:solidFill>
                  <a:schemeClr val="bg1"/>
                </a:solidFill>
                <a:latin typeface="Avenir Next"/>
                <a:cs typeface="Calibri"/>
              </a:rPr>
              <a:t>Effektiv</a:t>
            </a:r>
          </a:p>
          <a:p>
            <a:pPr marL="342900" indent="-342900">
              <a:lnSpc>
                <a:spcPct val="120000"/>
              </a:lnSpc>
              <a:buClr>
                <a:schemeClr val="accent4"/>
              </a:buClr>
              <a:buFont typeface="Arial" pitchFamily="2" charset="2"/>
              <a:buChar char="•"/>
              <a:defRPr sz="2000" i="1" cap="none" spc="0">
                <a:latin typeface="Foco Regular"/>
                <a:ea typeface="Foco Regular"/>
                <a:cs typeface="Foco Regular"/>
                <a:sym typeface="Foco Regular"/>
              </a:defRPr>
            </a:pPr>
            <a:r>
              <a:rPr lang="de-DE" sz="2000" dirty="0">
                <a:solidFill>
                  <a:schemeClr val="bg1"/>
                </a:solidFill>
                <a:latin typeface="Avenir Next"/>
                <a:cs typeface="Calibri"/>
              </a:rPr>
              <a:t>Vertikal (</a:t>
            </a:r>
            <a:r>
              <a:rPr lang="en-US" sz="2000" dirty="0" err="1">
                <a:solidFill>
                  <a:schemeClr val="bg1"/>
                </a:solidFill>
                <a:ea typeface="+mn-lt"/>
                <a:cs typeface="+mn-lt"/>
              </a:rPr>
              <a:t>Vertikale</a:t>
            </a:r>
            <a:r>
              <a:rPr lang="en-US" sz="2000" dirty="0">
                <a:solidFill>
                  <a:schemeClr val="bg1"/>
                </a:solidFill>
                <a:ea typeface="+mn-lt"/>
                <a:cs typeface="+mn-lt"/>
              </a:rPr>
              <a:t> E2E Denkweise)</a:t>
            </a:r>
            <a:endParaRPr lang="de-DE" sz="2000" dirty="0">
              <a:solidFill>
                <a:schemeClr val="bg1"/>
              </a:solidFill>
              <a:ea typeface="+mn-lt"/>
              <a:cs typeface="+mn-lt"/>
            </a:endParaRPr>
          </a:p>
          <a:p>
            <a:pPr marL="342900" indent="-342900">
              <a:lnSpc>
                <a:spcPct val="120000"/>
              </a:lnSpc>
              <a:buClr>
                <a:schemeClr val="accent4"/>
              </a:buClr>
              <a:buFont typeface="Wingdings" pitchFamily="2" charset="2"/>
              <a:buChar char="§"/>
              <a:defRPr sz="2000" i="1" cap="none" spc="0">
                <a:latin typeface="Foco Regular"/>
                <a:ea typeface="Foco Regular"/>
                <a:cs typeface="Foco Regular"/>
                <a:sym typeface="Foco Regular"/>
              </a:defRPr>
            </a:pPr>
            <a:r>
              <a:rPr lang="de-DE" sz="2000" dirty="0">
                <a:solidFill>
                  <a:schemeClr val="bg1"/>
                </a:solidFill>
                <a:latin typeface="Avenir Next"/>
                <a:cs typeface="Calibri"/>
              </a:rPr>
              <a:t>Fokus auf Menschen</a:t>
            </a:r>
          </a:p>
        </p:txBody>
      </p:sp>
      <p:sp>
        <p:nvSpPr>
          <p:cNvPr id="22" name="In Wasserfallprojekten ist die Wertschöpfung auf die Implementierungsphase beschränkt">
            <a:extLst>
              <a:ext uri="{FF2B5EF4-FFF2-40B4-BE49-F238E27FC236}">
                <a16:creationId xmlns:a16="http://schemas.microsoft.com/office/drawing/2014/main" id="{46CE7BFA-8BBD-CF49-B8F6-ACE4991109DC}"/>
              </a:ext>
            </a:extLst>
          </p:cNvPr>
          <p:cNvSpPr/>
          <p:nvPr/>
        </p:nvSpPr>
        <p:spPr>
          <a:xfrm>
            <a:off x="6635748" y="3285432"/>
            <a:ext cx="4943079" cy="1831642"/>
          </a:xfrm>
          <a:custGeom>
            <a:avLst/>
            <a:gdLst/>
            <a:ahLst/>
            <a:cxnLst>
              <a:cxn ang="0">
                <a:pos x="wd2" y="hd2"/>
              </a:cxn>
              <a:cxn ang="5400000">
                <a:pos x="wd2" y="hd2"/>
              </a:cxn>
              <a:cxn ang="10800000">
                <a:pos x="wd2" y="hd2"/>
              </a:cxn>
              <a:cxn ang="16200000">
                <a:pos x="wd2" y="hd2"/>
              </a:cxn>
            </a:cxnLst>
            <a:rect l="0" t="0" r="r" b="b"/>
            <a:pathLst>
              <a:path w="21600" h="21600" extrusionOk="0">
                <a:moveTo>
                  <a:pt x="277" y="0"/>
                </a:moveTo>
                <a:cubicBezTo>
                  <a:pt x="124" y="0"/>
                  <a:pt x="0" y="283"/>
                  <a:pt x="0" y="633"/>
                </a:cubicBezTo>
                <a:lnTo>
                  <a:pt x="0" y="19574"/>
                </a:lnTo>
                <a:cubicBezTo>
                  <a:pt x="0" y="19924"/>
                  <a:pt x="124" y="20207"/>
                  <a:pt x="277" y="20207"/>
                </a:cubicBezTo>
                <a:lnTo>
                  <a:pt x="9996" y="20207"/>
                </a:lnTo>
                <a:lnTo>
                  <a:pt x="10816" y="21600"/>
                </a:lnTo>
                <a:lnTo>
                  <a:pt x="11639" y="20207"/>
                </a:lnTo>
                <a:lnTo>
                  <a:pt x="21323" y="20207"/>
                </a:lnTo>
                <a:cubicBezTo>
                  <a:pt x="21476" y="20207"/>
                  <a:pt x="21600" y="19924"/>
                  <a:pt x="21600" y="19574"/>
                </a:cubicBezTo>
                <a:lnTo>
                  <a:pt x="21600" y="633"/>
                </a:lnTo>
                <a:cubicBezTo>
                  <a:pt x="21600" y="283"/>
                  <a:pt x="21476" y="0"/>
                  <a:pt x="21323" y="0"/>
                </a:cubicBezTo>
                <a:lnTo>
                  <a:pt x="277" y="0"/>
                </a:lnTo>
                <a:close/>
              </a:path>
            </a:pathLst>
          </a:custGeom>
          <a:solidFill>
            <a:srgbClr val="FFFFFF"/>
          </a:solidFill>
          <a:ln w="12700">
            <a:miter lim="400000"/>
          </a:ln>
          <a:effectLst>
            <a:outerShdw blurRad="254000" dir="5400000" rotWithShape="0">
              <a:srgbClr val="04122B">
                <a:alpha val="1049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0" tIns="254000" rIns="254000" bIns="254000" anchor="t"/>
          <a:lstStyle/>
          <a:p>
            <a:pPr algn="ctr">
              <a:lnSpc>
                <a:spcPct val="110000"/>
              </a:lnSpc>
              <a:defRPr sz="2000" i="1" cap="none" spc="0">
                <a:solidFill>
                  <a:srgbClr val="04122B"/>
                </a:solidFill>
                <a:latin typeface="Foco Regular"/>
                <a:ea typeface="Foco Regular"/>
                <a:cs typeface="Foco Regular"/>
                <a:sym typeface="Foco Regular"/>
              </a:defRPr>
            </a:pPr>
            <a:r>
              <a:rPr lang="de-DE" sz="2000">
                <a:solidFill>
                  <a:schemeClr val="accent1"/>
                </a:solidFill>
                <a:latin typeface="Avenir Next" panose="020B0503020202020204" pitchFamily="34" charset="0"/>
                <a:ea typeface="+mj-ea"/>
                <a:sym typeface="Filson Pro Black"/>
              </a:rPr>
              <a:t>In Wasserfallprojekten ist die Wertschöpfung auf die </a:t>
            </a:r>
            <a:r>
              <a:rPr lang="de-DE" sz="2000" b="1">
                <a:solidFill>
                  <a:schemeClr val="accent1"/>
                </a:solidFill>
                <a:latin typeface="Avenir Next" panose="020B0503020202020204" pitchFamily="34" charset="0"/>
                <a:ea typeface="+mj-ea"/>
                <a:sym typeface="Foco Bold"/>
              </a:rPr>
              <a:t>Implementierungsphase</a:t>
            </a:r>
            <a:r>
              <a:rPr lang="de-DE" sz="2000">
                <a:solidFill>
                  <a:schemeClr val="accent1"/>
                </a:solidFill>
                <a:latin typeface="Avenir Next" panose="020B0503020202020204" pitchFamily="34" charset="0"/>
                <a:ea typeface="+mj-ea"/>
                <a:sym typeface="Filson Pro Black"/>
              </a:rPr>
              <a:t> beschränkt</a:t>
            </a:r>
          </a:p>
        </p:txBody>
      </p:sp>
      <p:grpSp>
        <p:nvGrpSpPr>
          <p:cNvPr id="26" name="Gruppieren 25">
            <a:extLst>
              <a:ext uri="{FF2B5EF4-FFF2-40B4-BE49-F238E27FC236}">
                <a16:creationId xmlns:a16="http://schemas.microsoft.com/office/drawing/2014/main" id="{1A0507B7-F21A-3B43-B204-3EE8692B7ECB}"/>
              </a:ext>
            </a:extLst>
          </p:cNvPr>
          <p:cNvGrpSpPr/>
          <p:nvPr/>
        </p:nvGrpSpPr>
        <p:grpSpPr>
          <a:xfrm>
            <a:off x="10171319" y="11243536"/>
            <a:ext cx="5413062" cy="1831642"/>
            <a:chOff x="9373164" y="11024645"/>
            <a:chExt cx="5413062" cy="1831642"/>
          </a:xfrm>
        </p:grpSpPr>
        <p:sp>
          <p:nvSpPr>
            <p:cNvPr id="24" name="In Wasserfallprojekten ist die Wertschöpfung auf die Implementierungsphase beschränkt">
              <a:extLst>
                <a:ext uri="{FF2B5EF4-FFF2-40B4-BE49-F238E27FC236}">
                  <a16:creationId xmlns:a16="http://schemas.microsoft.com/office/drawing/2014/main" id="{71AAD717-DAEC-684B-B22C-B57FAF726D1C}"/>
                </a:ext>
              </a:extLst>
            </p:cNvPr>
            <p:cNvSpPr/>
            <p:nvPr/>
          </p:nvSpPr>
          <p:spPr>
            <a:xfrm rot="10800000">
              <a:off x="9608156" y="11024645"/>
              <a:ext cx="4943079" cy="1831642"/>
            </a:xfrm>
            <a:custGeom>
              <a:avLst/>
              <a:gdLst/>
              <a:ahLst/>
              <a:cxnLst>
                <a:cxn ang="0">
                  <a:pos x="wd2" y="hd2"/>
                </a:cxn>
                <a:cxn ang="5400000">
                  <a:pos x="wd2" y="hd2"/>
                </a:cxn>
                <a:cxn ang="10800000">
                  <a:pos x="wd2" y="hd2"/>
                </a:cxn>
                <a:cxn ang="16200000">
                  <a:pos x="wd2" y="hd2"/>
                </a:cxn>
              </a:cxnLst>
              <a:rect l="0" t="0" r="r" b="b"/>
              <a:pathLst>
                <a:path w="21600" h="21600" extrusionOk="0">
                  <a:moveTo>
                    <a:pt x="277" y="0"/>
                  </a:moveTo>
                  <a:cubicBezTo>
                    <a:pt x="124" y="0"/>
                    <a:pt x="0" y="283"/>
                    <a:pt x="0" y="633"/>
                  </a:cubicBezTo>
                  <a:lnTo>
                    <a:pt x="0" y="19574"/>
                  </a:lnTo>
                  <a:cubicBezTo>
                    <a:pt x="0" y="19924"/>
                    <a:pt x="124" y="20207"/>
                    <a:pt x="277" y="20207"/>
                  </a:cubicBezTo>
                  <a:lnTo>
                    <a:pt x="9996" y="20207"/>
                  </a:lnTo>
                  <a:lnTo>
                    <a:pt x="10816" y="21600"/>
                  </a:lnTo>
                  <a:lnTo>
                    <a:pt x="11639" y="20207"/>
                  </a:lnTo>
                  <a:lnTo>
                    <a:pt x="21323" y="20207"/>
                  </a:lnTo>
                  <a:cubicBezTo>
                    <a:pt x="21476" y="20207"/>
                    <a:pt x="21600" y="19924"/>
                    <a:pt x="21600" y="19574"/>
                  </a:cubicBezTo>
                  <a:lnTo>
                    <a:pt x="21600" y="633"/>
                  </a:lnTo>
                  <a:cubicBezTo>
                    <a:pt x="21600" y="283"/>
                    <a:pt x="21476" y="0"/>
                    <a:pt x="21323" y="0"/>
                  </a:cubicBezTo>
                  <a:lnTo>
                    <a:pt x="277" y="0"/>
                  </a:lnTo>
                  <a:close/>
                </a:path>
              </a:pathLst>
            </a:custGeom>
            <a:solidFill>
              <a:srgbClr val="FFFFFF"/>
            </a:solidFill>
            <a:ln w="12700">
              <a:miter lim="400000"/>
            </a:ln>
            <a:effectLst>
              <a:outerShdw blurRad="254000" dir="5400000" rotWithShape="0">
                <a:srgbClr val="04122B">
                  <a:alpha val="1049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0" tIns="254000" rIns="254000" bIns="254000" anchor="t"/>
            <a:lstStyle/>
            <a:p>
              <a:pPr algn="ctr">
                <a:lnSpc>
                  <a:spcPct val="110000"/>
                </a:lnSpc>
                <a:defRPr sz="2000" i="1" cap="none" spc="0">
                  <a:solidFill>
                    <a:srgbClr val="04122B"/>
                  </a:solidFill>
                  <a:latin typeface="Foco Regular"/>
                  <a:ea typeface="Foco Regular"/>
                  <a:cs typeface="Foco Regular"/>
                  <a:sym typeface="Foco Regular"/>
                </a:defRPr>
              </a:pPr>
              <a:endParaRPr lang="de-DE" sz="2000">
                <a:solidFill>
                  <a:schemeClr val="accent1"/>
                </a:solidFill>
                <a:latin typeface="Avenir Next" panose="020B0503020202020204" pitchFamily="34" charset="0"/>
                <a:ea typeface="+mj-ea"/>
                <a:sym typeface="Filson Pro Black"/>
              </a:endParaRPr>
            </a:p>
          </p:txBody>
        </p:sp>
        <p:sp>
          <p:nvSpPr>
            <p:cNvPr id="25" name="Rechteck 24">
              <a:extLst>
                <a:ext uri="{FF2B5EF4-FFF2-40B4-BE49-F238E27FC236}">
                  <a16:creationId xmlns:a16="http://schemas.microsoft.com/office/drawing/2014/main" id="{1C4B3337-2217-724D-8343-BDAA6763F3E1}"/>
                </a:ext>
              </a:extLst>
            </p:cNvPr>
            <p:cNvSpPr/>
            <p:nvPr/>
          </p:nvSpPr>
          <p:spPr>
            <a:xfrm>
              <a:off x="9373164" y="11566130"/>
              <a:ext cx="5413062" cy="815608"/>
            </a:xfrm>
            <a:prstGeom prst="rect">
              <a:avLst/>
            </a:prstGeom>
          </p:spPr>
          <p:txBody>
            <a:bodyPr wrap="square">
              <a:spAutoFit/>
            </a:bodyPr>
            <a:lstStyle/>
            <a:p>
              <a:pPr algn="ctr" defTabSz="449580">
                <a:lnSpc>
                  <a:spcPct val="120000"/>
                </a:lnSpc>
                <a:defRPr sz="2000" i="1" cap="none" spc="0">
                  <a:solidFill>
                    <a:srgbClr val="04122B"/>
                  </a:solidFill>
                  <a:latin typeface="Foco Regular"/>
                  <a:ea typeface="Foco Regular"/>
                  <a:cs typeface="Foco Regular"/>
                  <a:sym typeface="Foco Regular"/>
                </a:defRPr>
              </a:pPr>
              <a:r>
                <a:rPr lang="de-DE" i="1">
                  <a:solidFill>
                    <a:schemeClr val="accent1"/>
                  </a:solidFill>
                  <a:latin typeface="Avenir Next" panose="020B0503020202020204" pitchFamily="34" charset="0"/>
                  <a:cs typeface="Foco Regular"/>
                  <a:sym typeface="Foco Regular"/>
                </a:rPr>
                <a:t>In </a:t>
              </a:r>
              <a:r>
                <a:rPr lang="de-DE" i="1" err="1">
                  <a:solidFill>
                    <a:schemeClr val="accent1"/>
                  </a:solidFill>
                  <a:latin typeface="Avenir Next" panose="020B0503020202020204" pitchFamily="34" charset="0"/>
                  <a:cs typeface="Foco Regular"/>
                  <a:sym typeface="Foco Regular"/>
                </a:rPr>
                <a:t>Scrum</a:t>
              </a:r>
              <a:r>
                <a:rPr lang="de-DE" i="1">
                  <a:solidFill>
                    <a:schemeClr val="accent1"/>
                  </a:solidFill>
                  <a:latin typeface="Avenir Next" panose="020B0503020202020204" pitchFamily="34" charset="0"/>
                  <a:cs typeface="Foco Regular"/>
                  <a:sym typeface="Foco Regular"/>
                </a:rPr>
                <a:t> wird die Wertschöpfung in </a:t>
              </a:r>
            </a:p>
            <a:p>
              <a:pPr algn="ctr" defTabSz="449580">
                <a:lnSpc>
                  <a:spcPct val="120000"/>
                </a:lnSpc>
                <a:defRPr sz="2000" i="1" cap="none" spc="0">
                  <a:solidFill>
                    <a:srgbClr val="04122B"/>
                  </a:solidFill>
                  <a:latin typeface="Foco Regular"/>
                  <a:ea typeface="Foco Regular"/>
                  <a:cs typeface="Foco Regular"/>
                  <a:sym typeface="Foco Regular"/>
                </a:defRPr>
              </a:pPr>
              <a:r>
                <a:rPr lang="de-DE" b="1" i="1">
                  <a:solidFill>
                    <a:schemeClr val="accent1"/>
                  </a:solidFill>
                  <a:latin typeface="Avenir Next" panose="020B0503020202020204" pitchFamily="34" charset="0"/>
                  <a:cs typeface="Foco Regular"/>
                  <a:sym typeface="Foco Bold"/>
                </a:rPr>
                <a:t>allen iterativen Phasen</a:t>
              </a:r>
              <a:r>
                <a:rPr lang="de-DE" i="1">
                  <a:solidFill>
                    <a:schemeClr val="accent1"/>
                  </a:solidFill>
                  <a:latin typeface="Avenir Next" panose="020B0503020202020204" pitchFamily="34" charset="0"/>
                  <a:cs typeface="Foco Regular"/>
                  <a:sym typeface="Foco Regular"/>
                </a:rPr>
                <a:t> betrieben</a:t>
              </a:r>
            </a:p>
          </p:txBody>
        </p:sp>
      </p:grpSp>
      <p:sp>
        <p:nvSpPr>
          <p:cNvPr id="28" name="Wertschöpfung">
            <a:extLst>
              <a:ext uri="{FF2B5EF4-FFF2-40B4-BE49-F238E27FC236}">
                <a16:creationId xmlns:a16="http://schemas.microsoft.com/office/drawing/2014/main" id="{BABFE7F9-1E61-5744-AC84-01527AF152AF}"/>
              </a:ext>
            </a:extLst>
          </p:cNvPr>
          <p:cNvSpPr txBox="1"/>
          <p:nvPr/>
        </p:nvSpPr>
        <p:spPr>
          <a:xfrm>
            <a:off x="20824917" y="10549348"/>
            <a:ext cx="1774857" cy="482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97" tIns="50797" rIns="50797" bIns="50797" anchor="ctr">
            <a:spAutoFit/>
          </a:bodyPr>
          <a:lstStyle>
            <a:lvl1pPr algn="ctr">
              <a:lnSpc>
                <a:spcPct val="110000"/>
              </a:lnSpc>
              <a:defRPr sz="2400" spc="120">
                <a:solidFill>
                  <a:srgbClr val="28DBEF"/>
                </a:solidFill>
                <a:latin typeface="+mj-lt"/>
                <a:ea typeface="+mj-ea"/>
                <a:cs typeface="+mj-cs"/>
                <a:sym typeface="Filson Pro Black"/>
              </a:defRPr>
            </a:lvl1pPr>
          </a:lstStyle>
          <a:p>
            <a:r>
              <a:rPr lang="de-DE" b="1">
                <a:latin typeface="Foco" pitchFamily="34" charset="0"/>
                <a:cs typeface="Foco" pitchFamily="34" charset="0"/>
              </a:rPr>
              <a:t>Time Boxes</a:t>
            </a:r>
            <a:endParaRPr b="1">
              <a:latin typeface="Foco" pitchFamily="34" charset="0"/>
              <a:cs typeface="Foco" pitchFamily="34" charset="0"/>
            </a:endParaRPr>
          </a:p>
        </p:txBody>
      </p:sp>
      <p:sp>
        <p:nvSpPr>
          <p:cNvPr id="29" name="Wertschöpfung">
            <a:extLst>
              <a:ext uri="{FF2B5EF4-FFF2-40B4-BE49-F238E27FC236}">
                <a16:creationId xmlns:a16="http://schemas.microsoft.com/office/drawing/2014/main" id="{AC0404F8-9BFF-0A4F-B91B-27C978161181}"/>
              </a:ext>
            </a:extLst>
          </p:cNvPr>
          <p:cNvSpPr txBox="1"/>
          <p:nvPr/>
        </p:nvSpPr>
        <p:spPr>
          <a:xfrm>
            <a:off x="20824917" y="6421984"/>
            <a:ext cx="1945277" cy="482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97" tIns="50797" rIns="50797" bIns="50797" anchor="ctr">
            <a:spAutoFit/>
          </a:bodyPr>
          <a:lstStyle>
            <a:lvl1pPr algn="ctr">
              <a:lnSpc>
                <a:spcPct val="110000"/>
              </a:lnSpc>
              <a:defRPr sz="2400" spc="120">
                <a:solidFill>
                  <a:srgbClr val="28DBEF"/>
                </a:solidFill>
                <a:latin typeface="+mj-lt"/>
                <a:ea typeface="+mj-ea"/>
                <a:cs typeface="+mj-cs"/>
                <a:sym typeface="Filson Pro Black"/>
              </a:defRPr>
            </a:lvl1pPr>
          </a:lstStyle>
          <a:p>
            <a:pPr algn="l"/>
            <a:r>
              <a:rPr lang="de-DE" b="1">
                <a:latin typeface="Foco" pitchFamily="34" charset="0"/>
                <a:cs typeface="Foco" pitchFamily="34" charset="0"/>
              </a:rPr>
              <a:t>Phase </a:t>
            </a:r>
            <a:r>
              <a:rPr lang="de-DE" b="1" err="1">
                <a:latin typeface="Foco" pitchFamily="34" charset="0"/>
                <a:cs typeface="Foco" pitchFamily="34" charset="0"/>
              </a:rPr>
              <a:t>Gated</a:t>
            </a:r>
            <a:endParaRPr b="1">
              <a:latin typeface="Foco" pitchFamily="34" charset="0"/>
              <a:cs typeface="Foco" pitchFamily="34" charset="0"/>
            </a:endParaRPr>
          </a:p>
        </p:txBody>
      </p:sp>
      <p:sp>
        <p:nvSpPr>
          <p:cNvPr id="35" name="Spezifikation">
            <a:extLst>
              <a:ext uri="{FF2B5EF4-FFF2-40B4-BE49-F238E27FC236}">
                <a16:creationId xmlns:a16="http://schemas.microsoft.com/office/drawing/2014/main" id="{07465157-0562-C948-8290-70AC077E577D}"/>
              </a:ext>
            </a:extLst>
          </p:cNvPr>
          <p:cNvSpPr txBox="1"/>
          <p:nvPr/>
        </p:nvSpPr>
        <p:spPr>
          <a:xfrm>
            <a:off x="3664350" y="10597136"/>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1</a:t>
            </a:r>
          </a:p>
        </p:txBody>
      </p:sp>
      <p:sp>
        <p:nvSpPr>
          <p:cNvPr id="36" name="Spezifikation">
            <a:extLst>
              <a:ext uri="{FF2B5EF4-FFF2-40B4-BE49-F238E27FC236}">
                <a16:creationId xmlns:a16="http://schemas.microsoft.com/office/drawing/2014/main" id="{2BBA4686-DAF8-2742-8C9A-4703C8D574E3}"/>
              </a:ext>
            </a:extLst>
          </p:cNvPr>
          <p:cNvSpPr txBox="1"/>
          <p:nvPr/>
        </p:nvSpPr>
        <p:spPr>
          <a:xfrm>
            <a:off x="5255556" y="9222523"/>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2</a:t>
            </a:r>
          </a:p>
        </p:txBody>
      </p:sp>
      <p:sp>
        <p:nvSpPr>
          <p:cNvPr id="37" name="Spezifikation">
            <a:extLst>
              <a:ext uri="{FF2B5EF4-FFF2-40B4-BE49-F238E27FC236}">
                <a16:creationId xmlns:a16="http://schemas.microsoft.com/office/drawing/2014/main" id="{69AACF94-1FA7-1544-9486-BDDCD1882305}"/>
              </a:ext>
            </a:extLst>
          </p:cNvPr>
          <p:cNvSpPr txBox="1"/>
          <p:nvPr/>
        </p:nvSpPr>
        <p:spPr>
          <a:xfrm>
            <a:off x="4279561" y="8531499"/>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3</a:t>
            </a:r>
          </a:p>
        </p:txBody>
      </p:sp>
      <p:sp>
        <p:nvSpPr>
          <p:cNvPr id="38" name="Spezifikation">
            <a:extLst>
              <a:ext uri="{FF2B5EF4-FFF2-40B4-BE49-F238E27FC236}">
                <a16:creationId xmlns:a16="http://schemas.microsoft.com/office/drawing/2014/main" id="{77561810-C94A-6C44-AA20-B25EEEF6612F}"/>
              </a:ext>
            </a:extLst>
          </p:cNvPr>
          <p:cNvSpPr txBox="1"/>
          <p:nvPr/>
        </p:nvSpPr>
        <p:spPr>
          <a:xfrm>
            <a:off x="3337761" y="9203455"/>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4</a:t>
            </a:r>
          </a:p>
        </p:txBody>
      </p:sp>
      <p:sp>
        <p:nvSpPr>
          <p:cNvPr id="52" name="Spezifikation">
            <a:extLst>
              <a:ext uri="{FF2B5EF4-FFF2-40B4-BE49-F238E27FC236}">
                <a16:creationId xmlns:a16="http://schemas.microsoft.com/office/drawing/2014/main" id="{799DF87C-A8A1-E647-94D0-BD154A2CE9D8}"/>
              </a:ext>
            </a:extLst>
          </p:cNvPr>
          <p:cNvSpPr txBox="1"/>
          <p:nvPr/>
        </p:nvSpPr>
        <p:spPr>
          <a:xfrm>
            <a:off x="9686369" y="10597136"/>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1</a:t>
            </a:r>
          </a:p>
        </p:txBody>
      </p:sp>
      <p:sp>
        <p:nvSpPr>
          <p:cNvPr id="53" name="Spezifikation">
            <a:extLst>
              <a:ext uri="{FF2B5EF4-FFF2-40B4-BE49-F238E27FC236}">
                <a16:creationId xmlns:a16="http://schemas.microsoft.com/office/drawing/2014/main" id="{1E52FECA-8A4F-A447-8D4A-71BF5F2EAB71}"/>
              </a:ext>
            </a:extLst>
          </p:cNvPr>
          <p:cNvSpPr txBox="1"/>
          <p:nvPr/>
        </p:nvSpPr>
        <p:spPr>
          <a:xfrm>
            <a:off x="11277575" y="9222523"/>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2</a:t>
            </a:r>
          </a:p>
        </p:txBody>
      </p:sp>
      <p:sp>
        <p:nvSpPr>
          <p:cNvPr id="54" name="Spezifikation">
            <a:extLst>
              <a:ext uri="{FF2B5EF4-FFF2-40B4-BE49-F238E27FC236}">
                <a16:creationId xmlns:a16="http://schemas.microsoft.com/office/drawing/2014/main" id="{D854F975-2DB3-F742-8AB3-CE0905037D08}"/>
              </a:ext>
            </a:extLst>
          </p:cNvPr>
          <p:cNvSpPr txBox="1"/>
          <p:nvPr/>
        </p:nvSpPr>
        <p:spPr>
          <a:xfrm>
            <a:off x="10301580" y="8531499"/>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3</a:t>
            </a:r>
          </a:p>
        </p:txBody>
      </p:sp>
      <p:sp>
        <p:nvSpPr>
          <p:cNvPr id="55" name="Spezifikation">
            <a:extLst>
              <a:ext uri="{FF2B5EF4-FFF2-40B4-BE49-F238E27FC236}">
                <a16:creationId xmlns:a16="http://schemas.microsoft.com/office/drawing/2014/main" id="{27962048-4D4B-ED41-9D19-FF4D73D93BD4}"/>
              </a:ext>
            </a:extLst>
          </p:cNvPr>
          <p:cNvSpPr txBox="1"/>
          <p:nvPr/>
        </p:nvSpPr>
        <p:spPr>
          <a:xfrm>
            <a:off x="9359780" y="9203455"/>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4</a:t>
            </a:r>
          </a:p>
        </p:txBody>
      </p:sp>
      <p:sp>
        <p:nvSpPr>
          <p:cNvPr id="56" name="Spezifikation">
            <a:extLst>
              <a:ext uri="{FF2B5EF4-FFF2-40B4-BE49-F238E27FC236}">
                <a16:creationId xmlns:a16="http://schemas.microsoft.com/office/drawing/2014/main" id="{BE01977E-534F-4648-B4F6-9581FADE5CF1}"/>
              </a:ext>
            </a:extLst>
          </p:cNvPr>
          <p:cNvSpPr txBox="1"/>
          <p:nvPr/>
        </p:nvSpPr>
        <p:spPr>
          <a:xfrm>
            <a:off x="15571228" y="10597136"/>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1</a:t>
            </a:r>
          </a:p>
        </p:txBody>
      </p:sp>
      <p:sp>
        <p:nvSpPr>
          <p:cNvPr id="57" name="Spezifikation">
            <a:extLst>
              <a:ext uri="{FF2B5EF4-FFF2-40B4-BE49-F238E27FC236}">
                <a16:creationId xmlns:a16="http://schemas.microsoft.com/office/drawing/2014/main" id="{5999DD99-5F12-424A-A40B-FCF0FFBC10F6}"/>
              </a:ext>
            </a:extLst>
          </p:cNvPr>
          <p:cNvSpPr txBox="1"/>
          <p:nvPr/>
        </p:nvSpPr>
        <p:spPr>
          <a:xfrm>
            <a:off x="17162434" y="9222523"/>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2</a:t>
            </a:r>
          </a:p>
        </p:txBody>
      </p:sp>
      <p:sp>
        <p:nvSpPr>
          <p:cNvPr id="58" name="Spezifikation">
            <a:extLst>
              <a:ext uri="{FF2B5EF4-FFF2-40B4-BE49-F238E27FC236}">
                <a16:creationId xmlns:a16="http://schemas.microsoft.com/office/drawing/2014/main" id="{5582A618-BECE-E447-A0E4-30BFD886F7C0}"/>
              </a:ext>
            </a:extLst>
          </p:cNvPr>
          <p:cNvSpPr txBox="1"/>
          <p:nvPr/>
        </p:nvSpPr>
        <p:spPr>
          <a:xfrm>
            <a:off x="16186439" y="8531499"/>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3</a:t>
            </a:r>
          </a:p>
        </p:txBody>
      </p:sp>
      <p:sp>
        <p:nvSpPr>
          <p:cNvPr id="59" name="Spezifikation">
            <a:extLst>
              <a:ext uri="{FF2B5EF4-FFF2-40B4-BE49-F238E27FC236}">
                <a16:creationId xmlns:a16="http://schemas.microsoft.com/office/drawing/2014/main" id="{1907ADD3-FC38-7742-9066-5AFCC4E58E77}"/>
              </a:ext>
            </a:extLst>
          </p:cNvPr>
          <p:cNvSpPr txBox="1"/>
          <p:nvPr/>
        </p:nvSpPr>
        <p:spPr>
          <a:xfrm>
            <a:off x="15244639" y="9203455"/>
            <a:ext cx="710959" cy="400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97" tIns="50797" rIns="50797" bIns="50797" anchor="ctr">
            <a:spAutoFit/>
          </a:bodyPr>
          <a:lstStyle>
            <a:lvl1pPr>
              <a:lnSpc>
                <a:spcPct val="110000"/>
              </a:lnSpc>
              <a:defRPr sz="2400" cap="none" spc="0">
                <a:latin typeface="+mj-lt"/>
                <a:ea typeface="+mj-ea"/>
                <a:cs typeface="+mj-cs"/>
                <a:sym typeface="Filson Pro Black"/>
              </a:defRPr>
            </a:lvl1pPr>
          </a:lstStyle>
          <a:p>
            <a:pPr algn="ctr"/>
            <a:r>
              <a:rPr lang="de-DE" sz="1800">
                <a:solidFill>
                  <a:schemeClr val="bg1"/>
                </a:solidFill>
                <a:latin typeface="Avenir Next" panose="020B0503020202020204" pitchFamily="34" charset="0"/>
                <a:cs typeface="Foco" pitchFamily="34" charset="0"/>
              </a:rPr>
              <a:t>4</a:t>
            </a:r>
          </a:p>
        </p:txBody>
      </p:sp>
    </p:spTree>
    <p:extLst>
      <p:ext uri="{BB962C8B-B14F-4D97-AF65-F5344CB8AC3E}">
        <p14:creationId xmlns:p14="http://schemas.microsoft.com/office/powerpoint/2010/main" val="6757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4A9D329-9926-2745-97AB-095C00814086}"/>
              </a:ext>
            </a:extLst>
          </p:cNvPr>
          <p:cNvSpPr/>
          <p:nvPr/>
        </p:nvSpPr>
        <p:spPr>
          <a:xfrm>
            <a:off x="3280750" y="3456879"/>
            <a:ext cx="17460518" cy="7939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BG"/>
          </a:p>
        </p:txBody>
      </p:sp>
      <p:sp>
        <p:nvSpPr>
          <p:cNvPr id="2" name="Textplatzhalter 1">
            <a:extLst>
              <a:ext uri="{FF2B5EF4-FFF2-40B4-BE49-F238E27FC236}">
                <a16:creationId xmlns:a16="http://schemas.microsoft.com/office/drawing/2014/main" id="{D06CC52F-B3C7-434F-9EF4-12ACA6238AB8}"/>
              </a:ext>
            </a:extLst>
          </p:cNvPr>
          <p:cNvSpPr>
            <a:spLocks noGrp="1"/>
          </p:cNvSpPr>
          <p:nvPr>
            <p:ph type="body" sz="quarter" idx="12"/>
          </p:nvPr>
        </p:nvSpPr>
        <p:spPr/>
        <p:txBody>
          <a:bodyPr/>
          <a:lstStyle/>
          <a:p>
            <a:r>
              <a:rPr lang="de-BG"/>
              <a:t>Risikomanagement</a:t>
            </a:r>
          </a:p>
        </p:txBody>
      </p:sp>
      <p:sp>
        <p:nvSpPr>
          <p:cNvPr id="5" name="Wasserfall">
            <a:extLst>
              <a:ext uri="{FF2B5EF4-FFF2-40B4-BE49-F238E27FC236}">
                <a16:creationId xmlns:a16="http://schemas.microsoft.com/office/drawing/2014/main" id="{8C52F4AE-DEA0-0B4F-90CE-19560C63885A}"/>
              </a:ext>
            </a:extLst>
          </p:cNvPr>
          <p:cNvSpPr txBox="1"/>
          <p:nvPr/>
        </p:nvSpPr>
        <p:spPr>
          <a:xfrm>
            <a:off x="5763987" y="10261272"/>
            <a:ext cx="280416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pPr algn="ctr"/>
            <a:r>
              <a:rPr lang="de-DE" b="1">
                <a:latin typeface="Arial" panose="020B0604020202020204" pitchFamily="34" charset="0"/>
                <a:cs typeface="Arial" panose="020B0604020202020204" pitchFamily="34" charset="0"/>
              </a:rPr>
              <a:t>Wasserfall</a:t>
            </a:r>
          </a:p>
        </p:txBody>
      </p:sp>
      <p:sp>
        <p:nvSpPr>
          <p:cNvPr id="6" name="Scrum">
            <a:extLst>
              <a:ext uri="{FF2B5EF4-FFF2-40B4-BE49-F238E27FC236}">
                <a16:creationId xmlns:a16="http://schemas.microsoft.com/office/drawing/2014/main" id="{9834DB54-1225-BA41-9D23-10FD52AD2109}"/>
              </a:ext>
            </a:extLst>
          </p:cNvPr>
          <p:cNvSpPr txBox="1"/>
          <p:nvPr/>
        </p:nvSpPr>
        <p:spPr>
          <a:xfrm>
            <a:off x="15434991" y="10261272"/>
            <a:ext cx="177548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pPr algn="ctr"/>
            <a:r>
              <a:rPr b="1" dirty="0">
                <a:latin typeface="Arial" panose="020B0604020202020204" pitchFamily="34" charset="0"/>
                <a:cs typeface="Arial" panose="020B0604020202020204" pitchFamily="34" charset="0"/>
              </a:rPr>
              <a:t>Scrum</a:t>
            </a:r>
          </a:p>
        </p:txBody>
      </p:sp>
      <p:pic>
        <p:nvPicPr>
          <p:cNvPr id="3" name="Picture 6">
            <a:extLst>
              <a:ext uri="{FF2B5EF4-FFF2-40B4-BE49-F238E27FC236}">
                <a16:creationId xmlns:a16="http://schemas.microsoft.com/office/drawing/2014/main" id="{A1908517-4ECB-4937-B81D-0B4E8BC88EAE}"/>
              </a:ext>
            </a:extLst>
          </p:cNvPr>
          <p:cNvPicPr>
            <a:picLocks noChangeAspect="1"/>
          </p:cNvPicPr>
          <p:nvPr/>
        </p:nvPicPr>
        <p:blipFill>
          <a:blip r:embed="rId2"/>
          <a:stretch>
            <a:fillRect/>
          </a:stretch>
        </p:blipFill>
        <p:spPr>
          <a:xfrm>
            <a:off x="3280750" y="3628199"/>
            <a:ext cx="16621915" cy="6341363"/>
          </a:xfrm>
          <a:prstGeom prst="rect">
            <a:avLst/>
          </a:prstGeom>
        </p:spPr>
      </p:pic>
      <p:sp>
        <p:nvSpPr>
          <p:cNvPr id="9" name="TextBox 8">
            <a:extLst>
              <a:ext uri="{FF2B5EF4-FFF2-40B4-BE49-F238E27FC236}">
                <a16:creationId xmlns:a16="http://schemas.microsoft.com/office/drawing/2014/main" id="{F6A206C5-B28C-41FD-8B97-19D1A7D7CE94}"/>
              </a:ext>
            </a:extLst>
          </p:cNvPr>
          <p:cNvSpPr txBox="1"/>
          <p:nvPr/>
        </p:nvSpPr>
        <p:spPr>
          <a:xfrm>
            <a:off x="7686728" y="7481723"/>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solidFill>
                  <a:schemeClr val="accent1"/>
                </a:solidFill>
                <a:latin typeface="Avenir Next Medium" panose="020B0503020202020204" pitchFamily="34" charset="0"/>
                <a:cs typeface="Arial"/>
              </a:rPr>
              <a:t>RISK</a:t>
            </a:r>
          </a:p>
        </p:txBody>
      </p:sp>
      <p:sp>
        <p:nvSpPr>
          <p:cNvPr id="10" name="TextBox 9">
            <a:extLst>
              <a:ext uri="{FF2B5EF4-FFF2-40B4-BE49-F238E27FC236}">
                <a16:creationId xmlns:a16="http://schemas.microsoft.com/office/drawing/2014/main" id="{92A38D47-385C-4B35-A38B-0D18B5343ACC}"/>
              </a:ext>
            </a:extLst>
          </p:cNvPr>
          <p:cNvSpPr txBox="1"/>
          <p:nvPr/>
        </p:nvSpPr>
        <p:spPr>
          <a:xfrm rot="-2340000">
            <a:off x="8888504" y="4103397"/>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a:solidFill>
                  <a:schemeClr val="accent1"/>
                </a:solidFill>
                <a:latin typeface="Avenir Next Medium" panose="020B0503020202020204" pitchFamily="34" charset="0"/>
                <a:cs typeface="Arial"/>
              </a:rPr>
              <a:t>COST</a:t>
            </a:r>
          </a:p>
        </p:txBody>
      </p:sp>
      <p:sp>
        <p:nvSpPr>
          <p:cNvPr id="11" name="TextBox 10">
            <a:extLst>
              <a:ext uri="{FF2B5EF4-FFF2-40B4-BE49-F238E27FC236}">
                <a16:creationId xmlns:a16="http://schemas.microsoft.com/office/drawing/2014/main" id="{8CAB0E58-9C20-41F4-91FC-7D5226FD82DD}"/>
              </a:ext>
            </a:extLst>
          </p:cNvPr>
          <p:cNvSpPr txBox="1"/>
          <p:nvPr/>
        </p:nvSpPr>
        <p:spPr>
          <a:xfrm rot="5400000">
            <a:off x="9378228" y="9306017"/>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a:solidFill>
                  <a:schemeClr val="accent1"/>
                </a:solidFill>
                <a:latin typeface="Avenir Next Medium" panose="020B0503020202020204" pitchFamily="34" charset="0"/>
                <a:cs typeface="Arial"/>
              </a:rPr>
              <a:t>VALUE</a:t>
            </a:r>
          </a:p>
        </p:txBody>
      </p:sp>
      <p:sp>
        <p:nvSpPr>
          <p:cNvPr id="12" name="TextBox 11">
            <a:extLst>
              <a:ext uri="{FF2B5EF4-FFF2-40B4-BE49-F238E27FC236}">
                <a16:creationId xmlns:a16="http://schemas.microsoft.com/office/drawing/2014/main" id="{A0F18F0A-FA20-4C02-A430-2AAE18A06A79}"/>
              </a:ext>
            </a:extLst>
          </p:cNvPr>
          <p:cNvSpPr txBox="1"/>
          <p:nvPr/>
        </p:nvSpPr>
        <p:spPr>
          <a:xfrm rot="-2340000">
            <a:off x="17706010" y="4103396"/>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a:solidFill>
                  <a:schemeClr val="accent1"/>
                </a:solidFill>
                <a:latin typeface="Avenir Next Medium" panose="020B0503020202020204" pitchFamily="34" charset="0"/>
                <a:cs typeface="Arial"/>
              </a:rPr>
              <a:t>COST</a:t>
            </a:r>
          </a:p>
        </p:txBody>
      </p:sp>
      <p:sp>
        <p:nvSpPr>
          <p:cNvPr id="13" name="TextBox 12">
            <a:extLst>
              <a:ext uri="{FF2B5EF4-FFF2-40B4-BE49-F238E27FC236}">
                <a16:creationId xmlns:a16="http://schemas.microsoft.com/office/drawing/2014/main" id="{273F4690-7339-4FF6-95CF-A66C623F9757}"/>
              </a:ext>
            </a:extLst>
          </p:cNvPr>
          <p:cNvSpPr txBox="1"/>
          <p:nvPr/>
        </p:nvSpPr>
        <p:spPr>
          <a:xfrm>
            <a:off x="16064768" y="7481722"/>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solidFill>
                  <a:schemeClr val="accent1"/>
                </a:solidFill>
                <a:latin typeface="Avenir Next Medium" panose="020B0503020202020204" pitchFamily="34" charset="0"/>
                <a:cs typeface="Arial"/>
              </a:rPr>
              <a:t>RISK</a:t>
            </a:r>
          </a:p>
        </p:txBody>
      </p:sp>
      <p:sp>
        <p:nvSpPr>
          <p:cNvPr id="14" name="TextBox 13">
            <a:extLst>
              <a:ext uri="{FF2B5EF4-FFF2-40B4-BE49-F238E27FC236}">
                <a16:creationId xmlns:a16="http://schemas.microsoft.com/office/drawing/2014/main" id="{C6301E46-FEBB-4DBD-8972-53E44B017481}"/>
              </a:ext>
            </a:extLst>
          </p:cNvPr>
          <p:cNvSpPr txBox="1"/>
          <p:nvPr/>
        </p:nvSpPr>
        <p:spPr>
          <a:xfrm rot="5400000">
            <a:off x="17773784" y="9306016"/>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a:solidFill>
                  <a:schemeClr val="accent1"/>
                </a:solidFill>
                <a:latin typeface="Avenir Next Medium" panose="020B0503020202020204" pitchFamily="34" charset="0"/>
                <a:cs typeface="Arial"/>
              </a:rPr>
              <a:t>VALUE</a:t>
            </a:r>
          </a:p>
        </p:txBody>
      </p:sp>
    </p:spTree>
    <p:extLst>
      <p:ext uri="{BB962C8B-B14F-4D97-AF65-F5344CB8AC3E}">
        <p14:creationId xmlns:p14="http://schemas.microsoft.com/office/powerpoint/2010/main" val="53521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8D728E-ED20-9441-AB3C-93F6AC79DE7D}"/>
              </a:ext>
            </a:extLst>
          </p:cNvPr>
          <p:cNvSpPr>
            <a:spLocks noGrp="1"/>
          </p:cNvSpPr>
          <p:nvPr>
            <p:ph type="body" sz="quarter" idx="12"/>
          </p:nvPr>
        </p:nvSpPr>
        <p:spPr/>
        <p:txBody>
          <a:bodyPr/>
          <a:lstStyle/>
          <a:p>
            <a:r>
              <a:rPr lang="de-DE"/>
              <a:t>Risikomanagement mit Scrum</a:t>
            </a:r>
          </a:p>
        </p:txBody>
      </p:sp>
      <p:graphicFrame>
        <p:nvGraphicFramePr>
          <p:cNvPr id="4" name="2D-Flächendiagramm">
            <a:extLst>
              <a:ext uri="{FF2B5EF4-FFF2-40B4-BE49-F238E27FC236}">
                <a16:creationId xmlns:a16="http://schemas.microsoft.com/office/drawing/2014/main" id="{1042A6BD-195E-BB4F-8F79-164FA508C3E1}"/>
              </a:ext>
            </a:extLst>
          </p:cNvPr>
          <p:cNvGraphicFramePr/>
          <p:nvPr/>
        </p:nvGraphicFramePr>
        <p:xfrm>
          <a:off x="1565451" y="318977"/>
          <a:ext cx="22101907" cy="6811470"/>
        </p:xfrm>
        <a:graphic>
          <a:graphicData uri="http://schemas.openxmlformats.org/drawingml/2006/chart">
            <c:chart xmlns:c="http://schemas.openxmlformats.org/drawingml/2006/chart" xmlns:r="http://schemas.openxmlformats.org/officeDocument/2006/relationships" r:id="rId2"/>
          </a:graphicData>
        </a:graphic>
      </p:graphicFrame>
      <p:sp>
        <p:nvSpPr>
          <p:cNvPr id="5" name="Linie">
            <a:extLst>
              <a:ext uri="{FF2B5EF4-FFF2-40B4-BE49-F238E27FC236}">
                <a16:creationId xmlns:a16="http://schemas.microsoft.com/office/drawing/2014/main" id="{6C875185-2897-B647-9130-8DA67FB96A21}"/>
              </a:ext>
            </a:extLst>
          </p:cNvPr>
          <p:cNvSpPr/>
          <p:nvPr/>
        </p:nvSpPr>
        <p:spPr>
          <a:xfrm>
            <a:off x="1811878" y="6966177"/>
            <a:ext cx="21944670" cy="1"/>
          </a:xfrm>
          <a:prstGeom prst="line">
            <a:avLst/>
          </a:prstGeom>
          <a:ln w="12700">
            <a:solidFill>
              <a:srgbClr val="28DBEF"/>
            </a:solidFill>
            <a:miter lim="400000"/>
            <a:tailEnd type="triangle"/>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6" name="Linie">
            <a:extLst>
              <a:ext uri="{FF2B5EF4-FFF2-40B4-BE49-F238E27FC236}">
                <a16:creationId xmlns:a16="http://schemas.microsoft.com/office/drawing/2014/main" id="{EF659241-C49F-AD4E-84DC-DB9BA52B8DD0}"/>
              </a:ext>
            </a:extLst>
          </p:cNvPr>
          <p:cNvSpPr/>
          <p:nvPr/>
        </p:nvSpPr>
        <p:spPr>
          <a:xfrm flipV="1">
            <a:off x="18138252" y="3130236"/>
            <a:ext cx="1" cy="8343398"/>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7" name="Zeit">
            <a:extLst>
              <a:ext uri="{FF2B5EF4-FFF2-40B4-BE49-F238E27FC236}">
                <a16:creationId xmlns:a16="http://schemas.microsoft.com/office/drawing/2014/main" id="{45BCA5D4-CCF1-9A41-9691-ADB195D0AF35}"/>
              </a:ext>
            </a:extLst>
          </p:cNvPr>
          <p:cNvSpPr txBox="1"/>
          <p:nvPr/>
        </p:nvSpPr>
        <p:spPr>
          <a:xfrm>
            <a:off x="22470693" y="7224344"/>
            <a:ext cx="1319277" cy="7112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Zeit</a:t>
            </a:r>
          </a:p>
        </p:txBody>
      </p:sp>
      <p:sp>
        <p:nvSpPr>
          <p:cNvPr id="8" name="Budget">
            <a:extLst>
              <a:ext uri="{FF2B5EF4-FFF2-40B4-BE49-F238E27FC236}">
                <a16:creationId xmlns:a16="http://schemas.microsoft.com/office/drawing/2014/main" id="{2E5B14EA-E167-3A47-A3F8-6CFCDBCB8E0D}"/>
              </a:ext>
            </a:extLst>
          </p:cNvPr>
          <p:cNvSpPr txBox="1"/>
          <p:nvPr/>
        </p:nvSpPr>
        <p:spPr>
          <a:xfrm rot="16200000">
            <a:off x="2509" y="3432623"/>
            <a:ext cx="2358210" cy="7181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defRPr sz="4000" spc="119">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Budget</a:t>
            </a:r>
          </a:p>
        </p:txBody>
      </p:sp>
      <p:grpSp>
        <p:nvGrpSpPr>
          <p:cNvPr id="9" name="Gruppieren">
            <a:extLst>
              <a:ext uri="{FF2B5EF4-FFF2-40B4-BE49-F238E27FC236}">
                <a16:creationId xmlns:a16="http://schemas.microsoft.com/office/drawing/2014/main" id="{84FBF832-B615-B64B-A1E2-6EE7446EC17A}"/>
              </a:ext>
            </a:extLst>
          </p:cNvPr>
          <p:cNvGrpSpPr/>
          <p:nvPr/>
        </p:nvGrpSpPr>
        <p:grpSpPr>
          <a:xfrm>
            <a:off x="17784083" y="2816505"/>
            <a:ext cx="711201" cy="711201"/>
            <a:chOff x="0" y="0"/>
            <a:chExt cx="711200" cy="711200"/>
          </a:xfrm>
        </p:grpSpPr>
        <p:sp>
          <p:nvSpPr>
            <p:cNvPr id="10" name="Kreis">
              <a:extLst>
                <a:ext uri="{FF2B5EF4-FFF2-40B4-BE49-F238E27FC236}">
                  <a16:creationId xmlns:a16="http://schemas.microsoft.com/office/drawing/2014/main" id="{54D025DA-1CD4-0A48-B678-ADB1E3C6217A}"/>
                </a:ext>
              </a:extLst>
            </p:cNvPr>
            <p:cNvSpPr/>
            <p:nvPr/>
          </p:nvSpPr>
          <p:spPr>
            <a:xfrm>
              <a:off x="0" y="0"/>
              <a:ext cx="711200" cy="711200"/>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1700" cap="none" spc="0">
                  <a:solidFill>
                    <a:srgbClr val="28DBEF"/>
                  </a:solidFill>
                  <a:latin typeface="Filson Pro Bold"/>
                  <a:ea typeface="Filson Pro Bold"/>
                  <a:cs typeface="Filson Pro Bold"/>
                  <a:sym typeface="Filson Pro Bold"/>
                </a:defRPr>
              </a:pPr>
              <a:endParaRPr/>
            </a:p>
          </p:txBody>
        </p:sp>
        <p:sp>
          <p:nvSpPr>
            <p:cNvPr id="11" name="Kreis">
              <a:extLst>
                <a:ext uri="{FF2B5EF4-FFF2-40B4-BE49-F238E27FC236}">
                  <a16:creationId xmlns:a16="http://schemas.microsoft.com/office/drawing/2014/main" id="{E99F6A91-9646-A343-B9EB-26B9F44BD732}"/>
                </a:ext>
              </a:extLst>
            </p:cNvPr>
            <p:cNvSpPr/>
            <p:nvPr/>
          </p:nvSpPr>
          <p:spPr>
            <a:xfrm>
              <a:off x="111174" y="111174"/>
              <a:ext cx="488852" cy="48885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sp>
        <p:nvSpPr>
          <p:cNvPr id="12" name="Linie">
            <a:extLst>
              <a:ext uri="{FF2B5EF4-FFF2-40B4-BE49-F238E27FC236}">
                <a16:creationId xmlns:a16="http://schemas.microsoft.com/office/drawing/2014/main" id="{7CC8346F-3DA1-B649-BC2C-28D2681E0013}"/>
              </a:ext>
            </a:extLst>
          </p:cNvPr>
          <p:cNvSpPr/>
          <p:nvPr/>
        </p:nvSpPr>
        <p:spPr>
          <a:xfrm>
            <a:off x="1749918" y="11509187"/>
            <a:ext cx="2250974"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13" name="Risiko…">
            <a:extLst>
              <a:ext uri="{FF2B5EF4-FFF2-40B4-BE49-F238E27FC236}">
                <a16:creationId xmlns:a16="http://schemas.microsoft.com/office/drawing/2014/main" id="{E4A7533F-A8D5-294D-8FB5-0DDF5CCD3B40}"/>
              </a:ext>
            </a:extLst>
          </p:cNvPr>
          <p:cNvSpPr txBox="1"/>
          <p:nvPr/>
        </p:nvSpPr>
        <p:spPr>
          <a:xfrm>
            <a:off x="1699321" y="9043372"/>
            <a:ext cx="2161033" cy="8750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p>
            <a:pPr>
              <a:lnSpc>
                <a:spcPct val="110000"/>
              </a:lnSpc>
              <a:defRPr sz="2400" spc="120">
                <a:solidFill>
                  <a:srgbClr val="28DBEF"/>
                </a:solidFill>
                <a:latin typeface="+mj-lt"/>
                <a:ea typeface="+mj-ea"/>
                <a:cs typeface="+mj-cs"/>
                <a:sym typeface="Filson Pro Black"/>
              </a:defRPr>
            </a:pPr>
            <a:r>
              <a:rPr b="1">
                <a:latin typeface="Arial" panose="020B0604020202020204" pitchFamily="34" charset="0"/>
                <a:cs typeface="Arial" panose="020B0604020202020204" pitchFamily="34" charset="0"/>
              </a:rPr>
              <a:t>Risiko </a:t>
            </a:r>
          </a:p>
          <a:p>
            <a:pPr>
              <a:lnSpc>
                <a:spcPct val="110000"/>
              </a:lnSpc>
              <a:defRPr sz="2400" spc="120">
                <a:solidFill>
                  <a:srgbClr val="28DBEF"/>
                </a:solidFill>
                <a:latin typeface="+mj-lt"/>
                <a:ea typeface="+mj-ea"/>
                <a:cs typeface="+mj-cs"/>
                <a:sym typeface="Filson Pro Black"/>
              </a:defRPr>
            </a:pPr>
            <a:r>
              <a:rPr b="1">
                <a:latin typeface="Arial" panose="020B0604020202020204" pitchFamily="34" charset="0"/>
                <a:cs typeface="Arial" panose="020B0604020202020204" pitchFamily="34" charset="0"/>
              </a:rPr>
              <a:t>minimieren</a:t>
            </a:r>
          </a:p>
        </p:txBody>
      </p:sp>
      <p:sp>
        <p:nvSpPr>
          <p:cNvPr id="14" name="Business Value generieren">
            <a:extLst>
              <a:ext uri="{FF2B5EF4-FFF2-40B4-BE49-F238E27FC236}">
                <a16:creationId xmlns:a16="http://schemas.microsoft.com/office/drawing/2014/main" id="{86DC8DBD-B21B-9A47-AFD3-9564966953E6}"/>
              </a:ext>
            </a:extLst>
          </p:cNvPr>
          <p:cNvSpPr txBox="1"/>
          <p:nvPr/>
        </p:nvSpPr>
        <p:spPr>
          <a:xfrm>
            <a:off x="8591285" y="9242233"/>
            <a:ext cx="5259453" cy="4773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Business Value generieren</a:t>
            </a:r>
          </a:p>
        </p:txBody>
      </p:sp>
      <p:sp>
        <p:nvSpPr>
          <p:cNvPr id="15" name="Linie">
            <a:extLst>
              <a:ext uri="{FF2B5EF4-FFF2-40B4-BE49-F238E27FC236}">
                <a16:creationId xmlns:a16="http://schemas.microsoft.com/office/drawing/2014/main" id="{1BA8365B-BE40-304C-928C-32D43553C2E6}"/>
              </a:ext>
            </a:extLst>
          </p:cNvPr>
          <p:cNvSpPr/>
          <p:nvPr/>
        </p:nvSpPr>
        <p:spPr>
          <a:xfrm>
            <a:off x="4078618" y="11509187"/>
            <a:ext cx="2250975"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16" name="Linie">
            <a:extLst>
              <a:ext uri="{FF2B5EF4-FFF2-40B4-BE49-F238E27FC236}">
                <a16:creationId xmlns:a16="http://schemas.microsoft.com/office/drawing/2014/main" id="{05F14D81-147C-7B46-AD98-3FCFCFEFAEAD}"/>
              </a:ext>
            </a:extLst>
          </p:cNvPr>
          <p:cNvSpPr/>
          <p:nvPr/>
        </p:nvSpPr>
        <p:spPr>
          <a:xfrm>
            <a:off x="6407319" y="11509187"/>
            <a:ext cx="2250975"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17" name="Linie">
            <a:extLst>
              <a:ext uri="{FF2B5EF4-FFF2-40B4-BE49-F238E27FC236}">
                <a16:creationId xmlns:a16="http://schemas.microsoft.com/office/drawing/2014/main" id="{CBC1FA4F-33AB-674E-987F-D948D1197C94}"/>
              </a:ext>
            </a:extLst>
          </p:cNvPr>
          <p:cNvSpPr/>
          <p:nvPr/>
        </p:nvSpPr>
        <p:spPr>
          <a:xfrm>
            <a:off x="8736021" y="11509187"/>
            <a:ext cx="2250974"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18" name="Linie">
            <a:extLst>
              <a:ext uri="{FF2B5EF4-FFF2-40B4-BE49-F238E27FC236}">
                <a16:creationId xmlns:a16="http://schemas.microsoft.com/office/drawing/2014/main" id="{E0B66CC8-31B4-4C4A-BEF9-0F894884A906}"/>
              </a:ext>
            </a:extLst>
          </p:cNvPr>
          <p:cNvSpPr/>
          <p:nvPr/>
        </p:nvSpPr>
        <p:spPr>
          <a:xfrm>
            <a:off x="11096674" y="11509187"/>
            <a:ext cx="2250974"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19" name="Linie">
            <a:extLst>
              <a:ext uri="{FF2B5EF4-FFF2-40B4-BE49-F238E27FC236}">
                <a16:creationId xmlns:a16="http://schemas.microsoft.com/office/drawing/2014/main" id="{A8BFE7EC-54A4-B540-9AD2-E356096E4403}"/>
              </a:ext>
            </a:extLst>
          </p:cNvPr>
          <p:cNvSpPr/>
          <p:nvPr/>
        </p:nvSpPr>
        <p:spPr>
          <a:xfrm>
            <a:off x="13457328" y="11509187"/>
            <a:ext cx="2250975"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20" name="Linie">
            <a:extLst>
              <a:ext uri="{FF2B5EF4-FFF2-40B4-BE49-F238E27FC236}">
                <a16:creationId xmlns:a16="http://schemas.microsoft.com/office/drawing/2014/main" id="{066FABA2-E00E-7B4C-B6A1-F99540A47E9C}"/>
              </a:ext>
            </a:extLst>
          </p:cNvPr>
          <p:cNvSpPr/>
          <p:nvPr/>
        </p:nvSpPr>
        <p:spPr>
          <a:xfrm>
            <a:off x="15817981" y="11509187"/>
            <a:ext cx="2250975"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21" name="Linie">
            <a:extLst>
              <a:ext uri="{FF2B5EF4-FFF2-40B4-BE49-F238E27FC236}">
                <a16:creationId xmlns:a16="http://schemas.microsoft.com/office/drawing/2014/main" id="{21F21040-F515-5341-9D0F-C11C6C6007FD}"/>
              </a:ext>
            </a:extLst>
          </p:cNvPr>
          <p:cNvSpPr/>
          <p:nvPr/>
        </p:nvSpPr>
        <p:spPr>
          <a:xfrm>
            <a:off x="18114729" y="11509187"/>
            <a:ext cx="2250975"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22" name="Linie">
            <a:extLst>
              <a:ext uri="{FF2B5EF4-FFF2-40B4-BE49-F238E27FC236}">
                <a16:creationId xmlns:a16="http://schemas.microsoft.com/office/drawing/2014/main" id="{A61548A2-8897-2744-9419-2CA61D52D24B}"/>
              </a:ext>
            </a:extLst>
          </p:cNvPr>
          <p:cNvSpPr/>
          <p:nvPr/>
        </p:nvSpPr>
        <p:spPr>
          <a:xfrm>
            <a:off x="20443431" y="11509187"/>
            <a:ext cx="1997154" cy="1"/>
          </a:xfrm>
          <a:prstGeom prst="line">
            <a:avLst/>
          </a:prstGeom>
          <a:ln w="63500">
            <a:solidFill>
              <a:srgbClr val="28DBEF"/>
            </a:solidFill>
            <a:miter lim="400000"/>
            <a:headEnd type="none" w="med" len="med"/>
            <a:tailEnd type="triangle" w="med" len="med"/>
          </a:ln>
        </p:spPr>
        <p:txBody>
          <a:bodyPr lIns="0" tIns="0" rIns="0" bIns="0" anchor="ctr"/>
          <a:lstStyle/>
          <a:p>
            <a:pPr algn="ctr">
              <a:defRPr sz="3200" cap="none" spc="0">
                <a:latin typeface="Helvetica Neue Medium"/>
                <a:ea typeface="Helvetica Neue Medium"/>
                <a:cs typeface="Helvetica Neue Medium"/>
                <a:sym typeface="Helvetica Neue Medium"/>
              </a:defRPr>
            </a:pPr>
            <a:endParaRPr/>
          </a:p>
        </p:txBody>
      </p:sp>
      <p:sp>
        <p:nvSpPr>
          <p:cNvPr id="23" name="Features…">
            <a:extLst>
              <a:ext uri="{FF2B5EF4-FFF2-40B4-BE49-F238E27FC236}">
                <a16:creationId xmlns:a16="http://schemas.microsoft.com/office/drawing/2014/main" id="{305F53AE-9AFA-5B40-936F-B15FC8F006AA}"/>
              </a:ext>
            </a:extLst>
          </p:cNvPr>
          <p:cNvSpPr txBox="1"/>
          <p:nvPr/>
        </p:nvSpPr>
        <p:spPr>
          <a:xfrm>
            <a:off x="19053009" y="9039100"/>
            <a:ext cx="2308324" cy="8835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p>
            <a:pPr>
              <a:lnSpc>
                <a:spcPct val="110000"/>
              </a:lnSpc>
              <a:defRPr sz="2400" spc="120">
                <a:solidFill>
                  <a:srgbClr val="28DBEF"/>
                </a:solidFill>
                <a:latin typeface="+mj-lt"/>
                <a:ea typeface="+mj-ea"/>
                <a:cs typeface="+mj-cs"/>
                <a:sym typeface="Filson Pro Black"/>
              </a:defRPr>
            </a:pPr>
            <a:r>
              <a:rPr b="1">
                <a:latin typeface="Arial" panose="020B0604020202020204" pitchFamily="34" charset="0"/>
                <a:cs typeface="Arial" panose="020B0604020202020204" pitchFamily="34" charset="0"/>
              </a:rPr>
              <a:t>Features </a:t>
            </a:r>
          </a:p>
          <a:p>
            <a:pPr>
              <a:lnSpc>
                <a:spcPct val="110000"/>
              </a:lnSpc>
              <a:defRPr sz="2400" spc="120">
                <a:solidFill>
                  <a:srgbClr val="28DBEF"/>
                </a:solidFill>
                <a:latin typeface="+mj-lt"/>
                <a:ea typeface="+mj-ea"/>
                <a:cs typeface="+mj-cs"/>
                <a:sym typeface="Filson Pro Black"/>
              </a:defRPr>
            </a:pPr>
            <a:r>
              <a:rPr b="1">
                <a:latin typeface="Arial" panose="020B0604020202020204" pitchFamily="34" charset="0"/>
                <a:cs typeface="Arial" panose="020B0604020202020204" pitchFamily="34" charset="0"/>
              </a:rPr>
              <a:t>entwickeln</a:t>
            </a:r>
          </a:p>
        </p:txBody>
      </p:sp>
      <p:sp>
        <p:nvSpPr>
          <p:cNvPr id="24" name="Linie">
            <a:extLst>
              <a:ext uri="{FF2B5EF4-FFF2-40B4-BE49-F238E27FC236}">
                <a16:creationId xmlns:a16="http://schemas.microsoft.com/office/drawing/2014/main" id="{63F78E70-3A36-F545-91D8-5268CB79A409}"/>
              </a:ext>
            </a:extLst>
          </p:cNvPr>
          <p:cNvSpPr/>
          <p:nvPr/>
        </p:nvSpPr>
        <p:spPr>
          <a:xfrm flipV="1">
            <a:off x="4106742" y="6362253"/>
            <a:ext cx="1" cy="5048240"/>
          </a:xfrm>
          <a:prstGeom prst="line">
            <a:avLst/>
          </a:prstGeom>
          <a:ln w="25400" cap="rnd">
            <a:solidFill>
              <a:srgbClr val="28DBEF"/>
            </a:solidFill>
            <a:custDash>
              <a:ds d="100000" sp="200000"/>
            </a:custDash>
          </a:ln>
        </p:spPr>
        <p:txBody>
          <a:bodyPr lIns="0" tIns="0" rIns="0" bIns="0" anchor="ctr"/>
          <a:lstStyle/>
          <a:p>
            <a:pPr algn="ctr">
              <a:defRPr sz="2000" cap="none" spc="0">
                <a:latin typeface="Filson Pro Bold"/>
                <a:ea typeface="Filson Pro Bold"/>
                <a:cs typeface="Filson Pro Bold"/>
                <a:sym typeface="Filson Pro Bold"/>
              </a:defRPr>
            </a:pPr>
            <a:endParaRPr/>
          </a:p>
        </p:txBody>
      </p:sp>
      <p:grpSp>
        <p:nvGrpSpPr>
          <p:cNvPr id="25" name="Gruppieren">
            <a:extLst>
              <a:ext uri="{FF2B5EF4-FFF2-40B4-BE49-F238E27FC236}">
                <a16:creationId xmlns:a16="http://schemas.microsoft.com/office/drawing/2014/main" id="{047CD586-17C6-7043-9AB3-B11A32EB5C6F}"/>
              </a:ext>
            </a:extLst>
          </p:cNvPr>
          <p:cNvGrpSpPr/>
          <p:nvPr/>
        </p:nvGrpSpPr>
        <p:grpSpPr>
          <a:xfrm>
            <a:off x="3752573" y="5996811"/>
            <a:ext cx="711201" cy="711201"/>
            <a:chOff x="0" y="0"/>
            <a:chExt cx="711200" cy="711200"/>
          </a:xfrm>
        </p:grpSpPr>
        <p:sp>
          <p:nvSpPr>
            <p:cNvPr id="26" name="Kreis">
              <a:extLst>
                <a:ext uri="{FF2B5EF4-FFF2-40B4-BE49-F238E27FC236}">
                  <a16:creationId xmlns:a16="http://schemas.microsoft.com/office/drawing/2014/main" id="{F70EDA18-06F1-4741-8F49-E2B32BDB8C92}"/>
                </a:ext>
              </a:extLst>
            </p:cNvPr>
            <p:cNvSpPr/>
            <p:nvPr/>
          </p:nvSpPr>
          <p:spPr>
            <a:xfrm>
              <a:off x="0" y="0"/>
              <a:ext cx="711200" cy="711200"/>
            </a:xfrm>
            <a:prstGeom prst="ellipse">
              <a:avLst/>
            </a:prstGeom>
            <a:solidFill>
              <a:srgbClr val="04122B"/>
            </a:solidFill>
            <a:ln w="12700" cap="flat">
              <a:solidFill>
                <a:srgbClr val="28DBEF"/>
              </a:solidFill>
              <a:prstDash val="solid"/>
              <a:miter lim="400000"/>
            </a:ln>
            <a:effectLst/>
          </p:spPr>
          <p:txBody>
            <a:bodyPr wrap="square" lIns="0" tIns="0" rIns="0" bIns="0" numCol="1" anchor="ctr">
              <a:noAutofit/>
            </a:bodyPr>
            <a:lstStyle/>
            <a:p>
              <a:pPr algn="ctr">
                <a:defRPr sz="1700" cap="none" spc="0">
                  <a:solidFill>
                    <a:srgbClr val="28DBEF"/>
                  </a:solidFill>
                  <a:latin typeface="Filson Pro Bold"/>
                  <a:ea typeface="Filson Pro Bold"/>
                  <a:cs typeface="Filson Pro Bold"/>
                  <a:sym typeface="Filson Pro Bold"/>
                </a:defRPr>
              </a:pPr>
              <a:endParaRPr/>
            </a:p>
          </p:txBody>
        </p:sp>
        <p:sp>
          <p:nvSpPr>
            <p:cNvPr id="27" name="Kreis">
              <a:extLst>
                <a:ext uri="{FF2B5EF4-FFF2-40B4-BE49-F238E27FC236}">
                  <a16:creationId xmlns:a16="http://schemas.microsoft.com/office/drawing/2014/main" id="{FD3C2CEB-57FE-6641-9372-629135C02F6B}"/>
                </a:ext>
              </a:extLst>
            </p:cNvPr>
            <p:cNvSpPr/>
            <p:nvPr/>
          </p:nvSpPr>
          <p:spPr>
            <a:xfrm>
              <a:off x="111174" y="111174"/>
              <a:ext cx="488852" cy="488852"/>
            </a:xfrm>
            <a:prstGeom prst="ellipse">
              <a:avLst/>
            </a:prstGeom>
            <a:solidFill>
              <a:srgbClr val="28DBEF"/>
            </a:solidFill>
            <a:ln w="12700" cap="flat">
              <a:noFill/>
              <a:miter lim="400000"/>
            </a:ln>
            <a:effectLst>
              <a:outerShdw blurRad="127000" dir="5400000" rotWithShape="0">
                <a:srgbClr val="28DBEF">
                  <a:alpha val="10490"/>
                </a:srgbClr>
              </a:outerShdw>
            </a:effectLst>
          </p:spPr>
          <p:txBody>
            <a:bodyPr wrap="square" lIns="0" tIns="0" rIns="0" bIns="0" numCol="1" anchor="ctr">
              <a:noAutofit/>
            </a:bodyPr>
            <a:lstStyle/>
            <a:p>
              <a:pPr algn="ctr">
                <a:defRPr sz="2100" cap="none" spc="0">
                  <a:solidFill>
                    <a:srgbClr val="28DBEF"/>
                  </a:solidFill>
                  <a:latin typeface="Filson Pro Bold"/>
                  <a:ea typeface="Filson Pro Bold"/>
                  <a:cs typeface="Filson Pro Bold"/>
                  <a:sym typeface="Filson Pro Bold"/>
                </a:defRPr>
              </a:pPr>
              <a:endParaRPr/>
            </a:p>
          </p:txBody>
        </p:sp>
      </p:grpSp>
      <p:sp>
        <p:nvSpPr>
          <p:cNvPr id="28" name="Point of no Return">
            <a:extLst>
              <a:ext uri="{FF2B5EF4-FFF2-40B4-BE49-F238E27FC236}">
                <a16:creationId xmlns:a16="http://schemas.microsoft.com/office/drawing/2014/main" id="{E663D4F6-8169-2E42-A3DF-18A23A12A7F3}"/>
              </a:ext>
            </a:extLst>
          </p:cNvPr>
          <p:cNvSpPr txBox="1"/>
          <p:nvPr/>
        </p:nvSpPr>
        <p:spPr>
          <a:xfrm>
            <a:off x="2262550" y="5235631"/>
            <a:ext cx="3745897" cy="4773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nSpc>
                <a:spcPct val="110000"/>
              </a:lnSpc>
              <a:defRPr sz="2400" spc="120">
                <a:solidFill>
                  <a:srgbClr val="28DBEF"/>
                </a:solidFill>
                <a:latin typeface="+mj-lt"/>
                <a:ea typeface="+mj-ea"/>
                <a:cs typeface="+mj-cs"/>
                <a:sym typeface="Filson Pro Black"/>
              </a:defRPr>
            </a:lvl1pPr>
          </a:lstStyle>
          <a:p>
            <a:r>
              <a:rPr b="1">
                <a:latin typeface="Arial" panose="020B0604020202020204" pitchFamily="34" charset="0"/>
                <a:cs typeface="Arial" panose="020B0604020202020204" pitchFamily="34" charset="0"/>
              </a:rPr>
              <a:t>Point of no Return</a:t>
            </a:r>
          </a:p>
        </p:txBody>
      </p:sp>
      <p:sp>
        <p:nvSpPr>
          <p:cNvPr id="29" name="Sicherheit">
            <a:extLst>
              <a:ext uri="{FF2B5EF4-FFF2-40B4-BE49-F238E27FC236}">
                <a16:creationId xmlns:a16="http://schemas.microsoft.com/office/drawing/2014/main" id="{8D119BFC-DA3D-EE41-A2E9-A31AA28FE2B5}"/>
              </a:ext>
            </a:extLst>
          </p:cNvPr>
          <p:cNvSpPr txBox="1"/>
          <p:nvPr/>
        </p:nvSpPr>
        <p:spPr>
          <a:xfrm>
            <a:off x="460302" y="7303938"/>
            <a:ext cx="920124" cy="34881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defRPr sz="1600" i="1" cap="none" spc="0">
                <a:latin typeface="Foco Regular"/>
                <a:ea typeface="Foco Regular"/>
                <a:cs typeface="Foco Regular"/>
                <a:sym typeface="Foco Regular"/>
              </a:defRPr>
            </a:lvl1pPr>
          </a:lstStyle>
          <a:p>
            <a:r>
              <a:rPr err="1">
                <a:solidFill>
                  <a:schemeClr val="bg1"/>
                </a:solidFill>
                <a:latin typeface="Calibri" panose="020F0502020204030204" pitchFamily="34" charset="0"/>
                <a:cs typeface="Calibri" panose="020F0502020204030204" pitchFamily="34" charset="0"/>
              </a:rPr>
              <a:t>Sicherheit</a:t>
            </a:r>
            <a:endParaRPr>
              <a:solidFill>
                <a:schemeClr val="bg1"/>
              </a:solidFill>
              <a:latin typeface="Calibri" panose="020F0502020204030204" pitchFamily="34" charset="0"/>
              <a:cs typeface="Calibri" panose="020F0502020204030204" pitchFamily="34" charset="0"/>
            </a:endParaRPr>
          </a:p>
        </p:txBody>
      </p:sp>
      <p:sp>
        <p:nvSpPr>
          <p:cNvPr id="30" name="50%">
            <a:extLst>
              <a:ext uri="{FF2B5EF4-FFF2-40B4-BE49-F238E27FC236}">
                <a16:creationId xmlns:a16="http://schemas.microsoft.com/office/drawing/2014/main" id="{48B1D1B5-1C6A-A44D-84BF-4B43FDAEE3FB}"/>
              </a:ext>
            </a:extLst>
          </p:cNvPr>
          <p:cNvSpPr txBox="1"/>
          <p:nvPr/>
        </p:nvSpPr>
        <p:spPr>
          <a:xfrm>
            <a:off x="1889407" y="7242382"/>
            <a:ext cx="633187" cy="4719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defRPr sz="2400" i="1" cap="none" spc="0">
                <a:latin typeface="Foco Regular"/>
                <a:ea typeface="Foco Regular"/>
                <a:cs typeface="Foco Regular"/>
                <a:sym typeface="Foco Regular"/>
              </a:defRPr>
            </a:lvl1pPr>
          </a:lstStyle>
          <a:p>
            <a:r>
              <a:rPr>
                <a:solidFill>
                  <a:schemeClr val="bg1"/>
                </a:solidFill>
                <a:latin typeface="Calibri" panose="020F0502020204030204" pitchFamily="34" charset="0"/>
                <a:cs typeface="Calibri" panose="020F0502020204030204" pitchFamily="34" charset="0"/>
              </a:rPr>
              <a:t>50%</a:t>
            </a:r>
          </a:p>
        </p:txBody>
      </p:sp>
      <p:sp>
        <p:nvSpPr>
          <p:cNvPr id="31" name="80%">
            <a:extLst>
              <a:ext uri="{FF2B5EF4-FFF2-40B4-BE49-F238E27FC236}">
                <a16:creationId xmlns:a16="http://schemas.microsoft.com/office/drawing/2014/main" id="{297DDFD2-031D-4C4C-B134-BA4EE4D12630}"/>
              </a:ext>
            </a:extLst>
          </p:cNvPr>
          <p:cNvSpPr txBox="1"/>
          <p:nvPr/>
        </p:nvSpPr>
        <p:spPr>
          <a:xfrm>
            <a:off x="3000647" y="7242382"/>
            <a:ext cx="633187" cy="4719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defRPr sz="2400" i="1" cap="none" spc="0">
                <a:latin typeface="Foco Regular"/>
                <a:ea typeface="Foco Regular"/>
                <a:cs typeface="Foco Regular"/>
                <a:sym typeface="Foco Regular"/>
              </a:defRPr>
            </a:lvl1pPr>
          </a:lstStyle>
          <a:p>
            <a:r>
              <a:rPr>
                <a:solidFill>
                  <a:schemeClr val="bg1"/>
                </a:solidFill>
                <a:latin typeface="Calibri" panose="020F0502020204030204" pitchFamily="34" charset="0"/>
                <a:cs typeface="Calibri" panose="020F0502020204030204" pitchFamily="34" charset="0"/>
              </a:rPr>
              <a:t>80%</a:t>
            </a:r>
          </a:p>
        </p:txBody>
      </p:sp>
      <p:sp>
        <p:nvSpPr>
          <p:cNvPr id="32" name="85%">
            <a:extLst>
              <a:ext uri="{FF2B5EF4-FFF2-40B4-BE49-F238E27FC236}">
                <a16:creationId xmlns:a16="http://schemas.microsoft.com/office/drawing/2014/main" id="{3078CE7F-564A-7A44-8D37-DC99A576B12D}"/>
              </a:ext>
            </a:extLst>
          </p:cNvPr>
          <p:cNvSpPr txBox="1"/>
          <p:nvPr/>
        </p:nvSpPr>
        <p:spPr>
          <a:xfrm>
            <a:off x="4949735" y="7242382"/>
            <a:ext cx="633187" cy="4719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defRPr sz="2400" i="1" cap="none" spc="0">
                <a:latin typeface="Foco Regular"/>
                <a:ea typeface="Foco Regular"/>
                <a:cs typeface="Foco Regular"/>
                <a:sym typeface="Foco Regular"/>
              </a:defRPr>
            </a:lvl1pPr>
          </a:lstStyle>
          <a:p>
            <a:r>
              <a:rPr>
                <a:solidFill>
                  <a:schemeClr val="bg1"/>
                </a:solidFill>
                <a:latin typeface="Calibri" panose="020F0502020204030204" pitchFamily="34" charset="0"/>
                <a:cs typeface="Calibri" panose="020F0502020204030204" pitchFamily="34" charset="0"/>
              </a:rPr>
              <a:t>85%</a:t>
            </a:r>
          </a:p>
        </p:txBody>
      </p:sp>
      <p:sp>
        <p:nvSpPr>
          <p:cNvPr id="33" name="90%">
            <a:extLst>
              <a:ext uri="{FF2B5EF4-FFF2-40B4-BE49-F238E27FC236}">
                <a16:creationId xmlns:a16="http://schemas.microsoft.com/office/drawing/2014/main" id="{8D7F9FDD-97EA-3F48-A1B2-CD9BBCDF205A}"/>
              </a:ext>
            </a:extLst>
          </p:cNvPr>
          <p:cNvSpPr txBox="1"/>
          <p:nvPr/>
        </p:nvSpPr>
        <p:spPr>
          <a:xfrm>
            <a:off x="7294412" y="7242382"/>
            <a:ext cx="633187" cy="4719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defRPr sz="2400" i="1" cap="none" spc="0">
                <a:latin typeface="Foco Regular"/>
                <a:ea typeface="Foco Regular"/>
                <a:cs typeface="Foco Regular"/>
                <a:sym typeface="Foco Regular"/>
              </a:defRPr>
            </a:lvl1pPr>
          </a:lstStyle>
          <a:p>
            <a:r>
              <a:rPr>
                <a:solidFill>
                  <a:schemeClr val="bg1"/>
                </a:solidFill>
                <a:latin typeface="Calibri" panose="020F0502020204030204" pitchFamily="34" charset="0"/>
                <a:cs typeface="Calibri" panose="020F0502020204030204" pitchFamily="34" charset="0"/>
              </a:rPr>
              <a:t>90%</a:t>
            </a:r>
          </a:p>
        </p:txBody>
      </p:sp>
      <p:sp>
        <p:nvSpPr>
          <p:cNvPr id="34" name="95%">
            <a:extLst>
              <a:ext uri="{FF2B5EF4-FFF2-40B4-BE49-F238E27FC236}">
                <a16:creationId xmlns:a16="http://schemas.microsoft.com/office/drawing/2014/main" id="{AA086B74-9DB6-D348-810C-C7DDBCD45CD8}"/>
              </a:ext>
            </a:extLst>
          </p:cNvPr>
          <p:cNvSpPr txBox="1"/>
          <p:nvPr/>
        </p:nvSpPr>
        <p:spPr>
          <a:xfrm>
            <a:off x="9545231" y="7242382"/>
            <a:ext cx="633187" cy="4719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ctr">
              <a:defRPr sz="2400" i="1" cap="none" spc="0">
                <a:latin typeface="Foco Bold"/>
                <a:ea typeface="Foco Bold"/>
                <a:cs typeface="Foco Bold"/>
                <a:sym typeface="Foco Bold"/>
              </a:defRPr>
            </a:lvl1pPr>
          </a:lstStyle>
          <a:p>
            <a:r>
              <a:rPr>
                <a:solidFill>
                  <a:schemeClr val="bg1"/>
                </a:solidFill>
                <a:latin typeface="Calibri" panose="020F0502020204030204" pitchFamily="34" charset="0"/>
                <a:cs typeface="Calibri" panose="020F0502020204030204" pitchFamily="34" charset="0"/>
              </a:rPr>
              <a:t>95%</a:t>
            </a:r>
          </a:p>
        </p:txBody>
      </p:sp>
      <p:pic>
        <p:nvPicPr>
          <p:cNvPr id="35" name="Bild" descr="Bild">
            <a:extLst>
              <a:ext uri="{FF2B5EF4-FFF2-40B4-BE49-F238E27FC236}">
                <a16:creationId xmlns:a16="http://schemas.microsoft.com/office/drawing/2014/main" id="{F9AA01BD-A211-414F-841B-41A61992A37F}"/>
              </a:ext>
            </a:extLst>
          </p:cNvPr>
          <p:cNvPicPr>
            <a:picLocks noChangeAspect="1"/>
          </p:cNvPicPr>
          <p:nvPr/>
        </p:nvPicPr>
        <p:blipFill>
          <a:blip r:embed="rId3"/>
          <a:stretch>
            <a:fillRect/>
          </a:stretch>
        </p:blipFill>
        <p:spPr>
          <a:xfrm>
            <a:off x="2596012" y="10809968"/>
            <a:ext cx="559421" cy="493775"/>
          </a:xfrm>
          <a:prstGeom prst="rect">
            <a:avLst/>
          </a:prstGeom>
          <a:ln w="12700">
            <a:miter lim="400000"/>
          </a:ln>
        </p:spPr>
      </p:pic>
      <p:pic>
        <p:nvPicPr>
          <p:cNvPr id="36" name="Bild" descr="Bild">
            <a:extLst>
              <a:ext uri="{FF2B5EF4-FFF2-40B4-BE49-F238E27FC236}">
                <a16:creationId xmlns:a16="http://schemas.microsoft.com/office/drawing/2014/main" id="{25B23528-ED80-2841-9EB4-D1C732E47788}"/>
              </a:ext>
            </a:extLst>
          </p:cNvPr>
          <p:cNvPicPr>
            <a:picLocks noChangeAspect="1"/>
          </p:cNvPicPr>
          <p:nvPr/>
        </p:nvPicPr>
        <p:blipFill>
          <a:blip r:embed="rId3"/>
          <a:stretch>
            <a:fillRect/>
          </a:stretch>
        </p:blipFill>
        <p:spPr>
          <a:xfrm>
            <a:off x="4924713" y="10809968"/>
            <a:ext cx="559421" cy="493775"/>
          </a:xfrm>
          <a:prstGeom prst="rect">
            <a:avLst/>
          </a:prstGeom>
          <a:ln w="12700">
            <a:miter lim="400000"/>
          </a:ln>
        </p:spPr>
      </p:pic>
      <p:pic>
        <p:nvPicPr>
          <p:cNvPr id="37" name="Bild" descr="Bild">
            <a:extLst>
              <a:ext uri="{FF2B5EF4-FFF2-40B4-BE49-F238E27FC236}">
                <a16:creationId xmlns:a16="http://schemas.microsoft.com/office/drawing/2014/main" id="{4BE98267-112A-8B41-8B5C-766F7D00128D}"/>
              </a:ext>
            </a:extLst>
          </p:cNvPr>
          <p:cNvPicPr>
            <a:picLocks noChangeAspect="1"/>
          </p:cNvPicPr>
          <p:nvPr/>
        </p:nvPicPr>
        <p:blipFill>
          <a:blip r:embed="rId3"/>
          <a:stretch>
            <a:fillRect/>
          </a:stretch>
        </p:blipFill>
        <p:spPr>
          <a:xfrm>
            <a:off x="7253413" y="10809968"/>
            <a:ext cx="559421" cy="493775"/>
          </a:xfrm>
          <a:prstGeom prst="rect">
            <a:avLst/>
          </a:prstGeom>
          <a:ln w="12700">
            <a:miter lim="400000"/>
          </a:ln>
        </p:spPr>
      </p:pic>
      <p:pic>
        <p:nvPicPr>
          <p:cNvPr id="38" name="Bild" descr="Bild">
            <a:extLst>
              <a:ext uri="{FF2B5EF4-FFF2-40B4-BE49-F238E27FC236}">
                <a16:creationId xmlns:a16="http://schemas.microsoft.com/office/drawing/2014/main" id="{0063829F-2A93-E54C-A8CA-2F32C71628E6}"/>
              </a:ext>
            </a:extLst>
          </p:cNvPr>
          <p:cNvPicPr>
            <a:picLocks noChangeAspect="1"/>
          </p:cNvPicPr>
          <p:nvPr/>
        </p:nvPicPr>
        <p:blipFill>
          <a:blip r:embed="rId3"/>
          <a:stretch>
            <a:fillRect/>
          </a:stretch>
        </p:blipFill>
        <p:spPr>
          <a:xfrm>
            <a:off x="9582115" y="10809968"/>
            <a:ext cx="559420" cy="493775"/>
          </a:xfrm>
          <a:prstGeom prst="rect">
            <a:avLst/>
          </a:prstGeom>
          <a:ln w="12700">
            <a:miter lim="400000"/>
          </a:ln>
        </p:spPr>
      </p:pic>
      <p:pic>
        <p:nvPicPr>
          <p:cNvPr id="39" name="Bild" descr="Bild">
            <a:extLst>
              <a:ext uri="{FF2B5EF4-FFF2-40B4-BE49-F238E27FC236}">
                <a16:creationId xmlns:a16="http://schemas.microsoft.com/office/drawing/2014/main" id="{1B1EEA85-C26A-304C-91C5-44C172285CAB}"/>
              </a:ext>
            </a:extLst>
          </p:cNvPr>
          <p:cNvPicPr>
            <a:picLocks noChangeAspect="1"/>
          </p:cNvPicPr>
          <p:nvPr/>
        </p:nvPicPr>
        <p:blipFill>
          <a:blip r:embed="rId3"/>
          <a:stretch>
            <a:fillRect/>
          </a:stretch>
        </p:blipFill>
        <p:spPr>
          <a:xfrm>
            <a:off x="11942768" y="10809968"/>
            <a:ext cx="559421" cy="493775"/>
          </a:xfrm>
          <a:prstGeom prst="rect">
            <a:avLst/>
          </a:prstGeom>
          <a:ln w="12700">
            <a:miter lim="400000"/>
          </a:ln>
        </p:spPr>
      </p:pic>
      <p:pic>
        <p:nvPicPr>
          <p:cNvPr id="40" name="Bild" descr="Bild">
            <a:extLst>
              <a:ext uri="{FF2B5EF4-FFF2-40B4-BE49-F238E27FC236}">
                <a16:creationId xmlns:a16="http://schemas.microsoft.com/office/drawing/2014/main" id="{2CFDA156-7C56-8242-A67B-6D4E2BE53D85}"/>
              </a:ext>
            </a:extLst>
          </p:cNvPr>
          <p:cNvPicPr>
            <a:picLocks noChangeAspect="1"/>
          </p:cNvPicPr>
          <p:nvPr/>
        </p:nvPicPr>
        <p:blipFill>
          <a:blip r:embed="rId3"/>
          <a:stretch>
            <a:fillRect/>
          </a:stretch>
        </p:blipFill>
        <p:spPr>
          <a:xfrm>
            <a:off x="14239516" y="10809968"/>
            <a:ext cx="559421" cy="493775"/>
          </a:xfrm>
          <a:prstGeom prst="rect">
            <a:avLst/>
          </a:prstGeom>
          <a:ln w="12700">
            <a:miter lim="400000"/>
          </a:ln>
        </p:spPr>
      </p:pic>
      <p:pic>
        <p:nvPicPr>
          <p:cNvPr id="41" name="Bild" descr="Bild">
            <a:extLst>
              <a:ext uri="{FF2B5EF4-FFF2-40B4-BE49-F238E27FC236}">
                <a16:creationId xmlns:a16="http://schemas.microsoft.com/office/drawing/2014/main" id="{462C927D-4A26-3E4C-AD2C-2EDF804F8EE3}"/>
              </a:ext>
            </a:extLst>
          </p:cNvPr>
          <p:cNvPicPr>
            <a:picLocks noChangeAspect="1"/>
          </p:cNvPicPr>
          <p:nvPr/>
        </p:nvPicPr>
        <p:blipFill>
          <a:blip r:embed="rId3"/>
          <a:stretch>
            <a:fillRect/>
          </a:stretch>
        </p:blipFill>
        <p:spPr>
          <a:xfrm>
            <a:off x="16664075" y="10809968"/>
            <a:ext cx="559421" cy="493775"/>
          </a:xfrm>
          <a:prstGeom prst="rect">
            <a:avLst/>
          </a:prstGeom>
          <a:ln w="12700">
            <a:miter lim="400000"/>
          </a:ln>
        </p:spPr>
      </p:pic>
      <p:pic>
        <p:nvPicPr>
          <p:cNvPr id="42" name="Bild" descr="Bild">
            <a:extLst>
              <a:ext uri="{FF2B5EF4-FFF2-40B4-BE49-F238E27FC236}">
                <a16:creationId xmlns:a16="http://schemas.microsoft.com/office/drawing/2014/main" id="{2B7228AF-01A4-FF44-923F-2E2F241E99E0}"/>
              </a:ext>
            </a:extLst>
          </p:cNvPr>
          <p:cNvPicPr>
            <a:picLocks noChangeAspect="1"/>
          </p:cNvPicPr>
          <p:nvPr/>
        </p:nvPicPr>
        <p:blipFill>
          <a:blip r:embed="rId3"/>
          <a:stretch>
            <a:fillRect/>
          </a:stretch>
        </p:blipFill>
        <p:spPr>
          <a:xfrm>
            <a:off x="18960824" y="10809968"/>
            <a:ext cx="559420" cy="493775"/>
          </a:xfrm>
          <a:prstGeom prst="rect">
            <a:avLst/>
          </a:prstGeom>
          <a:ln w="12700">
            <a:miter lim="400000"/>
          </a:ln>
        </p:spPr>
      </p:pic>
      <p:pic>
        <p:nvPicPr>
          <p:cNvPr id="43" name="Bild" descr="Bild">
            <a:extLst>
              <a:ext uri="{FF2B5EF4-FFF2-40B4-BE49-F238E27FC236}">
                <a16:creationId xmlns:a16="http://schemas.microsoft.com/office/drawing/2014/main" id="{6E5D382C-539A-1E48-8386-8444D5F09CD7}"/>
              </a:ext>
            </a:extLst>
          </p:cNvPr>
          <p:cNvPicPr>
            <a:picLocks noChangeAspect="1"/>
          </p:cNvPicPr>
          <p:nvPr/>
        </p:nvPicPr>
        <p:blipFill>
          <a:blip r:embed="rId3"/>
          <a:stretch>
            <a:fillRect/>
          </a:stretch>
        </p:blipFill>
        <p:spPr>
          <a:xfrm>
            <a:off x="21162615" y="10809968"/>
            <a:ext cx="559421" cy="493775"/>
          </a:xfrm>
          <a:prstGeom prst="rect">
            <a:avLst/>
          </a:prstGeom>
          <a:ln w="12700">
            <a:miter lim="400000"/>
          </a:ln>
        </p:spPr>
      </p:pic>
      <p:sp>
        <p:nvSpPr>
          <p:cNvPr id="44" name="Linie">
            <a:extLst>
              <a:ext uri="{FF2B5EF4-FFF2-40B4-BE49-F238E27FC236}">
                <a16:creationId xmlns:a16="http://schemas.microsoft.com/office/drawing/2014/main" id="{48F11420-4EAD-3A45-B25F-DCDDF1335A0B}"/>
              </a:ext>
            </a:extLst>
          </p:cNvPr>
          <p:cNvSpPr/>
          <p:nvPr/>
        </p:nvSpPr>
        <p:spPr>
          <a:xfrm flipV="1">
            <a:off x="1815676" y="2575592"/>
            <a:ext cx="1" cy="4384009"/>
          </a:xfrm>
          <a:prstGeom prst="line">
            <a:avLst/>
          </a:prstGeom>
          <a:ln w="12700">
            <a:solidFill>
              <a:srgbClr val="28DBEF"/>
            </a:solidFill>
            <a:miter lim="400000"/>
            <a:tailEnd type="triangle"/>
          </a:ln>
        </p:spPr>
        <p:txBody>
          <a:bodyPr lIns="0" tIns="0" rIns="0" bIns="0" anchor="ctr"/>
          <a:lstStyle/>
          <a:p>
            <a:pPr algn="ctr">
              <a:defRPr sz="2000" cap="none" spc="0">
                <a:latin typeface="Filson Pro Bold"/>
                <a:ea typeface="Filson Pro Bold"/>
                <a:cs typeface="Filson Pro Bold"/>
                <a:sym typeface="Filson Pro Bold"/>
              </a:defRPr>
            </a:pPr>
            <a:endParaRPr/>
          </a:p>
        </p:txBody>
      </p:sp>
      <p:sp>
        <p:nvSpPr>
          <p:cNvPr id="45" name="Point of no Return">
            <a:extLst>
              <a:ext uri="{FF2B5EF4-FFF2-40B4-BE49-F238E27FC236}">
                <a16:creationId xmlns:a16="http://schemas.microsoft.com/office/drawing/2014/main" id="{A5AEC293-06D8-8642-89ED-87747D87A0EA}"/>
              </a:ext>
            </a:extLst>
          </p:cNvPr>
          <p:cNvSpPr txBox="1"/>
          <p:nvPr/>
        </p:nvSpPr>
        <p:spPr>
          <a:xfrm>
            <a:off x="17730448" y="2023287"/>
            <a:ext cx="815608" cy="47731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nSpc>
                <a:spcPct val="110000"/>
              </a:lnSpc>
              <a:defRPr sz="2400" spc="120">
                <a:solidFill>
                  <a:srgbClr val="28DBEF"/>
                </a:solidFill>
                <a:latin typeface="+mj-lt"/>
                <a:ea typeface="+mj-ea"/>
                <a:cs typeface="+mj-cs"/>
                <a:sym typeface="Filson Pro Black"/>
              </a:defRPr>
            </a:lvl1pPr>
          </a:lstStyle>
          <a:p>
            <a:r>
              <a:rPr lang="de-DE" b="1">
                <a:latin typeface="Arial" panose="020B0604020202020204" pitchFamily="34" charset="0"/>
                <a:cs typeface="Arial" panose="020B0604020202020204" pitchFamily="34" charset="0"/>
              </a:rPr>
              <a:t>MVP</a:t>
            </a:r>
            <a:endParaRPr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86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5EFC176-A861-5949-ADC5-1E8F4EA1D0DE}"/>
              </a:ext>
            </a:extLst>
          </p:cNvPr>
          <p:cNvSpPr>
            <a:spLocks noGrp="1"/>
          </p:cNvSpPr>
          <p:nvPr>
            <p:ph type="body" sz="quarter" idx="12"/>
          </p:nvPr>
        </p:nvSpPr>
        <p:spPr/>
        <p:txBody>
          <a:bodyPr/>
          <a:lstStyle/>
          <a:p>
            <a:r>
              <a:rPr lang="de-BG"/>
              <a:t>Mindset-Umstellung</a:t>
            </a:r>
          </a:p>
        </p:txBody>
      </p:sp>
      <p:sp>
        <p:nvSpPr>
          <p:cNvPr id="6" name="Textplatzhalter 5">
            <a:extLst>
              <a:ext uri="{FF2B5EF4-FFF2-40B4-BE49-F238E27FC236}">
                <a16:creationId xmlns:a16="http://schemas.microsoft.com/office/drawing/2014/main" id="{A4F0D2F0-FC02-CC4E-921B-AC3E8DBECDCC}"/>
              </a:ext>
            </a:extLst>
          </p:cNvPr>
          <p:cNvSpPr>
            <a:spLocks noGrp="1"/>
          </p:cNvSpPr>
          <p:nvPr>
            <p:ph type="body" sz="quarter" idx="13"/>
          </p:nvPr>
        </p:nvSpPr>
        <p:spPr>
          <a:prstGeom prst="rect">
            <a:avLst/>
          </a:prstGeom>
        </p:spPr>
        <p:txBody>
          <a:bodyPr/>
          <a:lstStyle/>
          <a:p>
            <a:r>
              <a:rPr lang="de-DE"/>
              <a:t>von Projekt zu Produkt</a:t>
            </a:r>
          </a:p>
        </p:txBody>
      </p:sp>
      <p:pic>
        <p:nvPicPr>
          <p:cNvPr id="7" name="Picture 2" descr="Product vs project life cycle">
            <a:extLst>
              <a:ext uri="{FF2B5EF4-FFF2-40B4-BE49-F238E27FC236}">
                <a16:creationId xmlns:a16="http://schemas.microsoft.com/office/drawing/2014/main" id="{06BAE313-5C55-6B40-9113-94AC6900E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4576663"/>
            <a:ext cx="11291303" cy="514883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2">
            <a:extLst>
              <a:ext uri="{FF2B5EF4-FFF2-40B4-BE49-F238E27FC236}">
                <a16:creationId xmlns:a16="http://schemas.microsoft.com/office/drawing/2014/main" id="{F284017F-3A7A-0648-BA0E-589FDB029EF9}"/>
              </a:ext>
            </a:extLst>
          </p:cNvPr>
          <p:cNvSpPr txBox="1"/>
          <p:nvPr/>
        </p:nvSpPr>
        <p:spPr>
          <a:xfrm>
            <a:off x="15107333" y="2219234"/>
            <a:ext cx="8182674" cy="41344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1200"/>
              </a:spcBef>
              <a:spcAft>
                <a:spcPts val="1200"/>
              </a:spcAft>
            </a:pPr>
            <a:r>
              <a:rPr lang="de-DE" sz="3200" b="1" cap="none">
                <a:solidFill>
                  <a:schemeClr val="accent4"/>
                </a:solidFill>
                <a:latin typeface="Avenir Next" panose="020B0503020202020204" pitchFamily="34" charset="0"/>
                <a:ea typeface="Segoe UI Symbol" panose="020B0502040204020203" pitchFamily="34" charset="0"/>
              </a:rPr>
              <a:t>Project </a:t>
            </a:r>
            <a:r>
              <a:rPr lang="de-DE" sz="3200" b="1" cap="none" err="1">
                <a:solidFill>
                  <a:schemeClr val="accent4"/>
                </a:solidFill>
                <a:latin typeface="Avenir Next" panose="020B0503020202020204" pitchFamily="34" charset="0"/>
                <a:ea typeface="Segoe UI Symbol" panose="020B0502040204020203" pitchFamily="34" charset="0"/>
              </a:rPr>
              <a:t>Mindset</a:t>
            </a:r>
            <a:r>
              <a:rPr lang="de-DE" sz="3200" b="1" cap="none">
                <a:solidFill>
                  <a:schemeClr val="accent4"/>
                </a:solidFill>
                <a:latin typeface="Avenir Next" panose="020B0503020202020204" pitchFamily="34" charset="0"/>
                <a:ea typeface="Segoe UI Symbol" panose="020B0502040204020203" pitchFamily="34" charset="0"/>
              </a:rPr>
              <a:t> (</a:t>
            </a:r>
            <a:r>
              <a:rPr lang="de-DE" sz="3200" b="1" cap="none" err="1">
                <a:solidFill>
                  <a:schemeClr val="accent4"/>
                </a:solidFill>
                <a:latin typeface="Avenir Next" panose="020B0503020202020204" pitchFamily="34" charset="0"/>
                <a:ea typeface="Segoe UI Symbol" panose="020B0502040204020203" pitchFamily="34" charset="0"/>
              </a:rPr>
              <a:t>Waterfall</a:t>
            </a:r>
            <a:r>
              <a:rPr lang="de-DE" sz="3200" b="1" cap="none">
                <a:solidFill>
                  <a:schemeClr val="accent4"/>
                </a:solidFill>
                <a:latin typeface="Avenir Next" panose="020B0503020202020204" pitchFamily="34" charset="0"/>
                <a:ea typeface="Segoe UI Symbol" panose="020B0502040204020203" pitchFamily="34" charset="0"/>
              </a:rPr>
              <a:t>)</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Output-orientiert</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Anfangs- und Enddatum </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Vorausschauende Planung</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One-off-</a:t>
            </a:r>
            <a:r>
              <a:rPr lang="de-DE" sz="2500" cap="none">
                <a:solidFill>
                  <a:schemeClr val="bg1"/>
                </a:solidFill>
                <a:latin typeface="Avenir Next" panose="020B0503020202020204" pitchFamily="34" charset="0"/>
                <a:ea typeface="Segoe UI Symbol" panose="020B0502040204020203" pitchFamily="34" charset="0"/>
              </a:rPr>
              <a:t>Leistung</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Feste Projektanforderungen </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Wertgenerierung erst beim Projektende</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Eine Investition für  ein begrenztes </a:t>
            </a:r>
            <a:r>
              <a:rPr lang="de-DE" sz="2500" err="1">
                <a:solidFill>
                  <a:schemeClr val="bg1"/>
                </a:solidFill>
                <a:latin typeface="Avenir Next" panose="020B0503020202020204" pitchFamily="34" charset="0"/>
                <a:ea typeface="Segoe UI Symbol" panose="020B0502040204020203" pitchFamily="34" charset="0"/>
              </a:rPr>
              <a:t>Scope</a:t>
            </a:r>
            <a:endParaRPr lang="de-DE" sz="2500">
              <a:solidFill>
                <a:schemeClr val="bg1"/>
              </a:solidFill>
              <a:latin typeface="Avenir Next" panose="020B0503020202020204" pitchFamily="34" charset="0"/>
              <a:ea typeface="Segoe UI Symbol" panose="020B0502040204020203" pitchFamily="34" charset="0"/>
            </a:endParaRPr>
          </a:p>
        </p:txBody>
      </p:sp>
      <p:sp>
        <p:nvSpPr>
          <p:cNvPr id="9" name="Textfeld 2">
            <a:extLst>
              <a:ext uri="{FF2B5EF4-FFF2-40B4-BE49-F238E27FC236}">
                <a16:creationId xmlns:a16="http://schemas.microsoft.com/office/drawing/2014/main" id="{68A34ABE-1C4A-5C42-9E8A-916C1CFE9936}"/>
              </a:ext>
            </a:extLst>
          </p:cNvPr>
          <p:cNvSpPr txBox="1"/>
          <p:nvPr/>
        </p:nvSpPr>
        <p:spPr>
          <a:xfrm>
            <a:off x="15107333" y="7658266"/>
            <a:ext cx="8182674" cy="41344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1200"/>
              </a:spcBef>
              <a:spcAft>
                <a:spcPts val="1200"/>
              </a:spcAft>
            </a:pPr>
            <a:r>
              <a:rPr lang="en-US" sz="3200" b="1">
                <a:solidFill>
                  <a:schemeClr val="accent4"/>
                </a:solidFill>
                <a:latin typeface="Avenir Next" panose="020B0503020202020204" pitchFamily="34" charset="0"/>
                <a:ea typeface="Segoe UI Symbol" panose="020B0502040204020203" pitchFamily="34" charset="0"/>
              </a:rPr>
              <a:t>Product Mindset (Agile)</a:t>
            </a:r>
            <a:endParaRPr lang="en-US" sz="2500" b="1" cap="none">
              <a:solidFill>
                <a:schemeClr val="tx2">
                  <a:lumMod val="25000"/>
                </a:schemeClr>
              </a:solidFill>
              <a:latin typeface="Avenir Next" panose="020B0503020202020204" pitchFamily="34" charset="0"/>
              <a:ea typeface="Segoe UI Symbol" panose="020B0502040204020203" pitchFamily="34" charset="0"/>
            </a:endParaRP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Outcome-orientiert</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Dauerhaft (bis zur Abschaffung) </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Adaptive Planung (iterativ)</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Kontinuierliche Verbesserungen</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Wandelnde Kundenanforderungen</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Laufende sukzessive Wertgenerierung (inkrementell)</a:t>
            </a:r>
          </a:p>
          <a:p>
            <a:pPr marL="342900" indent="-342900">
              <a:lnSpc>
                <a:spcPct val="120000"/>
              </a:lnSpc>
              <a:buClr>
                <a:schemeClr val="accent4"/>
              </a:buClr>
              <a:buFont typeface="Wingdings" pitchFamily="2" charset="2"/>
              <a:buChar char="§"/>
            </a:pPr>
            <a:r>
              <a:rPr lang="de-DE" sz="2500">
                <a:solidFill>
                  <a:schemeClr val="bg1"/>
                </a:solidFill>
                <a:latin typeface="Avenir Next" panose="020B0503020202020204" pitchFamily="34" charset="0"/>
                <a:ea typeface="Segoe UI Symbol" panose="020B0502040204020203" pitchFamily="34" charset="0"/>
              </a:rPr>
              <a:t>Die Investition bringt Vorteile/ steigert den ROI</a:t>
            </a:r>
          </a:p>
        </p:txBody>
      </p:sp>
    </p:spTree>
    <p:extLst>
      <p:ext uri="{BB962C8B-B14F-4D97-AF65-F5344CB8AC3E}">
        <p14:creationId xmlns:p14="http://schemas.microsoft.com/office/powerpoint/2010/main" val="88272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SCRUM</a:t>
            </a:r>
            <a:endParaRPr lang="de-DE"/>
          </a:p>
        </p:txBody>
      </p:sp>
    </p:spTree>
    <p:extLst>
      <p:ext uri="{BB962C8B-B14F-4D97-AF65-F5344CB8AC3E}">
        <p14:creationId xmlns:p14="http://schemas.microsoft.com/office/powerpoint/2010/main" val="2520099909"/>
      </p:ext>
    </p:extLst>
  </p:cSld>
  <p:clrMapOvr>
    <a:masterClrMapping/>
  </p:clrMapOvr>
</p:sld>
</file>

<file path=ppt/theme/theme1.xml><?xml version="1.0" encoding="utf-8"?>
<a:theme xmlns:a="http://schemas.openxmlformats.org/drawingml/2006/main" name="Office">
  <a:themeElements>
    <a:clrScheme name="blubito colors">
      <a:dk1>
        <a:srgbClr val="000000"/>
      </a:dk1>
      <a:lt1>
        <a:srgbClr val="FFFFFF"/>
      </a:lt1>
      <a:dk2>
        <a:srgbClr val="37383C"/>
      </a:dk2>
      <a:lt2>
        <a:srgbClr val="E7E6E6"/>
      </a:lt2>
      <a:accent1>
        <a:srgbClr val="0A2846"/>
      </a:accent1>
      <a:accent2>
        <a:srgbClr val="0A233C"/>
      </a:accent2>
      <a:accent3>
        <a:srgbClr val="0A1E32"/>
      </a:accent3>
      <a:accent4>
        <a:srgbClr val="2CC6DB"/>
      </a:accent4>
      <a:accent5>
        <a:srgbClr val="F8F9FA"/>
      </a:accent5>
      <a:accent6>
        <a:srgbClr val="7D8B8D"/>
      </a:accent6>
      <a:hlink>
        <a:srgbClr val="37383C"/>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4" id="{A0D2E431-D5FA-A746-ADEA-59CB6352D7F4}" vid="{D578F6BC-7F52-9146-A9BD-F4EECA41ECBE}"/>
    </a:ext>
  </a:extLst>
</a:theme>
</file>

<file path=ppt/theme/theme2.xml><?xml version="1.0" encoding="utf-8"?>
<a:theme xmlns:a="http://schemas.openxmlformats.org/drawingml/2006/main" name="Office">
  <a:themeElements>
    <a:clrScheme name="blubito colors">
      <a:dk1>
        <a:srgbClr val="000000"/>
      </a:dk1>
      <a:lt1>
        <a:srgbClr val="FFFFFF"/>
      </a:lt1>
      <a:dk2>
        <a:srgbClr val="37383C"/>
      </a:dk2>
      <a:lt2>
        <a:srgbClr val="E7E6E6"/>
      </a:lt2>
      <a:accent1>
        <a:srgbClr val="0A2846"/>
      </a:accent1>
      <a:accent2>
        <a:srgbClr val="0A233C"/>
      </a:accent2>
      <a:accent3>
        <a:srgbClr val="0A1E32"/>
      </a:accent3>
      <a:accent4>
        <a:srgbClr val="2CC6DB"/>
      </a:accent4>
      <a:accent5>
        <a:srgbClr val="F8F9FA"/>
      </a:accent5>
      <a:accent6>
        <a:srgbClr val="7D8B8D"/>
      </a:accent6>
      <a:hlink>
        <a:srgbClr val="37383C"/>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b_FDIBA_Agiles-PM22_Vorlage" id="{77E7993A-A988-6F48-A2F6-319E711718B6}" vid="{1B25F5BA-7673-354F-92A7-B8B12A06CE2B}"/>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382752-5035-4dd0-a993-77640e52e12e">
      <Terms xmlns="http://schemas.microsoft.com/office/infopath/2007/PartnerControls"/>
    </lcf76f155ced4ddcb4097134ff3c332f>
    <TaxCatchAll xmlns="ffffbf62-0f55-454f-bcfa-4ca5122523c4" xsi:nil="true"/>
    <SharedWithUsers xmlns="ffffbf62-0f55-454f-bcfa-4ca5122523c4">
      <UserInfo>
        <DisplayName>Jan Brüggmann</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7A3DE9E823C340AC97EB03B7DA1B97" ma:contentTypeVersion="15" ma:contentTypeDescription="Create a new document." ma:contentTypeScope="" ma:versionID="230a3ea099182dfa3406fcb839c58173">
  <xsd:schema xmlns:xsd="http://www.w3.org/2001/XMLSchema" xmlns:xs="http://www.w3.org/2001/XMLSchema" xmlns:p="http://schemas.microsoft.com/office/2006/metadata/properties" xmlns:ns2="e9382752-5035-4dd0-a993-77640e52e12e" xmlns:ns3="ffffbf62-0f55-454f-bcfa-4ca5122523c4" targetNamespace="http://schemas.microsoft.com/office/2006/metadata/properties" ma:root="true" ma:fieldsID="66a3fb0a74490b75bbb8dd79ea173d71" ns2:_="" ns3:_="">
    <xsd:import namespace="e9382752-5035-4dd0-a993-77640e52e12e"/>
    <xsd:import namespace="ffffbf62-0f55-454f-bcfa-4ca5122523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2752-5035-4dd0-a993-77640e52e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71f292-c735-4996-b345-3fff9f524d32"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ffbf62-0f55-454f-bcfa-4ca5122523c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1ca415d-2cef-404b-9abc-645701a0898f}" ma:internalName="TaxCatchAll" ma:showField="CatchAllData" ma:web="ffffbf62-0f55-454f-bcfa-4ca5122523c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394C2-7976-4D95-B08C-DCDAB86DDCC7}">
  <ds:schemaRefs>
    <ds:schemaRef ds:uri="http://schemas.microsoft.com/sharepoint/v3/contenttype/forms"/>
  </ds:schemaRefs>
</ds:datastoreItem>
</file>

<file path=customXml/itemProps2.xml><?xml version="1.0" encoding="utf-8"?>
<ds:datastoreItem xmlns:ds="http://schemas.openxmlformats.org/officeDocument/2006/customXml" ds:itemID="{14514317-B4EC-4ADB-A4D0-BFE2C407D694}">
  <ds:schemaRefs>
    <ds:schemaRef ds:uri="http://schemas.microsoft.com/office/2006/metadata/properties"/>
    <ds:schemaRef ds:uri="http://www.w3.org/XML/1998/namespace"/>
    <ds:schemaRef ds:uri="http://schemas.microsoft.com/office/2006/documentManagement/types"/>
    <ds:schemaRef ds:uri="http://purl.org/dc/elements/1.1/"/>
    <ds:schemaRef ds:uri="ffffbf62-0f55-454f-bcfa-4ca5122523c4"/>
    <ds:schemaRef ds:uri="http://purl.org/dc/terms/"/>
    <ds:schemaRef ds:uri="http://purl.org/dc/dcmitype/"/>
    <ds:schemaRef ds:uri="http://schemas.openxmlformats.org/package/2006/metadata/core-properties"/>
    <ds:schemaRef ds:uri="http://schemas.microsoft.com/office/infopath/2007/PartnerControls"/>
    <ds:schemaRef ds:uri="e9382752-5035-4dd0-a993-77640e52e12e"/>
  </ds:schemaRefs>
</ds:datastoreItem>
</file>

<file path=customXml/itemProps3.xml><?xml version="1.0" encoding="utf-8"?>
<ds:datastoreItem xmlns:ds="http://schemas.openxmlformats.org/officeDocument/2006/customXml" ds:itemID="{49653961-93FF-42E6-8842-BC0A79470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2752-5035-4dd0-a993-77640e52e12e"/>
    <ds:schemaRef ds:uri="ffffbf62-0f55-454f-bcfa-4ca51225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1984</Words>
  <Application>Microsoft Office PowerPoint</Application>
  <PresentationFormat>Custom</PresentationFormat>
  <Paragraphs>318</Paragraphs>
  <Slides>35</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35</vt:i4>
      </vt:variant>
    </vt:vector>
  </HeadingPairs>
  <TitlesOfParts>
    <vt:vector size="51" baseType="lpstr">
      <vt:lpstr>Arial</vt:lpstr>
      <vt:lpstr>Avenir Next</vt:lpstr>
      <vt:lpstr>Avenir Next Demi Bold</vt:lpstr>
      <vt:lpstr>Avenir Next Heavy</vt:lpstr>
      <vt:lpstr>Avenir Next Medium</vt:lpstr>
      <vt:lpstr>Calibri</vt:lpstr>
      <vt:lpstr>Courier New</vt:lpstr>
      <vt:lpstr>Filson Pro Bold</vt:lpstr>
      <vt:lpstr>Foco</vt:lpstr>
      <vt:lpstr>Foco Bold</vt:lpstr>
      <vt:lpstr>Foco Regular</vt:lpstr>
      <vt:lpstr>Helvetica Neue Medium</vt:lpstr>
      <vt:lpstr>MarkOT-Book</vt:lpstr>
      <vt:lpstr>Wingdings</vt:lpstr>
      <vt:lpstr>Office</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Radina Penkova</dc:creator>
  <cp:lastModifiedBy>Jan Brüggmann</cp:lastModifiedBy>
  <cp:revision>102</cp:revision>
  <dcterms:created xsi:type="dcterms:W3CDTF">2022-02-24T07:55:33Z</dcterms:created>
  <dcterms:modified xsi:type="dcterms:W3CDTF">2022-11-15T09:51:39Z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0x010100F47A3DE9E823C340AC97EB03B7DA1B97</vt:lpwstr>
  </property>
  <property fmtid="{D5CDD505-2E9C-101B-9397-08002B2CF9AE}" pid="3" name="MediaServiceImageTags">
    <vt:lpwstr/>
  </property>
</Properties>
</file>